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06911D-90D5-4669-9319-CE07DBF9FD00}"/>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p>
        </p:txBody>
      </p:sp>
      <p:sp>
        <p:nvSpPr>
          <p:cNvPr id="3" name="Podnadpis 2">
            <a:extLst>
              <a:ext uri="{FF2B5EF4-FFF2-40B4-BE49-F238E27FC236}">
                <a16:creationId xmlns:a16="http://schemas.microsoft.com/office/drawing/2014/main" id="{FF3A8090-B43A-4DB6-BDC5-C2F52E7BEF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p>
        </p:txBody>
      </p:sp>
      <p:sp>
        <p:nvSpPr>
          <p:cNvPr id="4" name="Zástupný objekt pre dátum 3">
            <a:extLst>
              <a:ext uri="{FF2B5EF4-FFF2-40B4-BE49-F238E27FC236}">
                <a16:creationId xmlns:a16="http://schemas.microsoft.com/office/drawing/2014/main" id="{D62FE1F6-B95A-491A-9E65-845151AC5C81}"/>
              </a:ext>
            </a:extLst>
          </p:cNvPr>
          <p:cNvSpPr>
            <a:spLocks noGrp="1"/>
          </p:cNvSpPr>
          <p:nvPr>
            <p:ph type="dt" sz="half" idx="10"/>
          </p:nvPr>
        </p:nvSpPr>
        <p:spPr/>
        <p:txBody>
          <a:bodyPr/>
          <a:lstStyle/>
          <a:p>
            <a:fld id="{42C7478D-EA4F-4BA3-A138-B476BA4F37F4}" type="datetimeFigureOut">
              <a:rPr lang="sk-SK" smtClean="0"/>
              <a:t>29. 11. 2023</a:t>
            </a:fld>
            <a:endParaRPr lang="sk-SK"/>
          </a:p>
        </p:txBody>
      </p:sp>
      <p:sp>
        <p:nvSpPr>
          <p:cNvPr id="5" name="Zástupný objekt pre pätu 4">
            <a:extLst>
              <a:ext uri="{FF2B5EF4-FFF2-40B4-BE49-F238E27FC236}">
                <a16:creationId xmlns:a16="http://schemas.microsoft.com/office/drawing/2014/main" id="{D5803173-D13A-41B8-BCF5-8DF1EEF29F14}"/>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E82A8E79-0AA4-4A00-98DA-778F9214495C}"/>
              </a:ext>
            </a:extLst>
          </p:cNvPr>
          <p:cNvSpPr>
            <a:spLocks noGrp="1"/>
          </p:cNvSpPr>
          <p:nvPr>
            <p:ph type="sldNum" sz="quarter" idx="12"/>
          </p:nvPr>
        </p:nvSpPr>
        <p:spPr/>
        <p:txBody>
          <a:bodyPr/>
          <a:lstStyle/>
          <a:p>
            <a:fld id="{34A5A719-CABA-418E-BDAA-50B53BBEAB54}" type="slidenum">
              <a:rPr lang="sk-SK" smtClean="0"/>
              <a:t>‹#›</a:t>
            </a:fld>
            <a:endParaRPr lang="sk-SK"/>
          </a:p>
        </p:txBody>
      </p:sp>
    </p:spTree>
    <p:extLst>
      <p:ext uri="{BB962C8B-B14F-4D97-AF65-F5344CB8AC3E}">
        <p14:creationId xmlns:p14="http://schemas.microsoft.com/office/powerpoint/2010/main" val="2760461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959A35-B9AD-4787-BCCA-0C07CC4D1083}"/>
              </a:ext>
            </a:extLst>
          </p:cNvPr>
          <p:cNvSpPr>
            <a:spLocks noGrp="1"/>
          </p:cNvSpPr>
          <p:nvPr>
            <p:ph type="title"/>
          </p:nvPr>
        </p:nvSpPr>
        <p:spPr/>
        <p:txBody>
          <a:bodyPr/>
          <a:lstStyle/>
          <a:p>
            <a:r>
              <a:rPr lang="sk-SK"/>
              <a:t>Kliknutím upravte štýl predlohy nadpisu</a:t>
            </a:r>
          </a:p>
        </p:txBody>
      </p:sp>
      <p:sp>
        <p:nvSpPr>
          <p:cNvPr id="3" name="Zástupný objekt pre zvislý text 2">
            <a:extLst>
              <a:ext uri="{FF2B5EF4-FFF2-40B4-BE49-F238E27FC236}">
                <a16:creationId xmlns:a16="http://schemas.microsoft.com/office/drawing/2014/main" id="{D410FBB7-3EE9-4966-8F57-C8BF9893B18C}"/>
              </a:ext>
            </a:extLst>
          </p:cNvPr>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4D13204B-6391-462A-9A6C-4325FE6A1881}"/>
              </a:ext>
            </a:extLst>
          </p:cNvPr>
          <p:cNvSpPr>
            <a:spLocks noGrp="1"/>
          </p:cNvSpPr>
          <p:nvPr>
            <p:ph type="dt" sz="half" idx="10"/>
          </p:nvPr>
        </p:nvSpPr>
        <p:spPr/>
        <p:txBody>
          <a:bodyPr/>
          <a:lstStyle/>
          <a:p>
            <a:fld id="{42C7478D-EA4F-4BA3-A138-B476BA4F37F4}" type="datetimeFigureOut">
              <a:rPr lang="sk-SK" smtClean="0"/>
              <a:t>29. 11. 2023</a:t>
            </a:fld>
            <a:endParaRPr lang="sk-SK"/>
          </a:p>
        </p:txBody>
      </p:sp>
      <p:sp>
        <p:nvSpPr>
          <p:cNvPr id="5" name="Zástupný objekt pre pätu 4">
            <a:extLst>
              <a:ext uri="{FF2B5EF4-FFF2-40B4-BE49-F238E27FC236}">
                <a16:creationId xmlns:a16="http://schemas.microsoft.com/office/drawing/2014/main" id="{27CC00F4-8131-484F-86E6-5B5C07661678}"/>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AFAE7452-F293-4A13-A3C3-C90732F7E7CF}"/>
              </a:ext>
            </a:extLst>
          </p:cNvPr>
          <p:cNvSpPr>
            <a:spLocks noGrp="1"/>
          </p:cNvSpPr>
          <p:nvPr>
            <p:ph type="sldNum" sz="quarter" idx="12"/>
          </p:nvPr>
        </p:nvSpPr>
        <p:spPr/>
        <p:txBody>
          <a:bodyPr/>
          <a:lstStyle/>
          <a:p>
            <a:fld id="{34A5A719-CABA-418E-BDAA-50B53BBEAB54}" type="slidenum">
              <a:rPr lang="sk-SK" smtClean="0"/>
              <a:t>‹#›</a:t>
            </a:fld>
            <a:endParaRPr lang="sk-SK"/>
          </a:p>
        </p:txBody>
      </p:sp>
    </p:spTree>
    <p:extLst>
      <p:ext uri="{BB962C8B-B14F-4D97-AF65-F5344CB8AC3E}">
        <p14:creationId xmlns:p14="http://schemas.microsoft.com/office/powerpoint/2010/main" val="478701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3AFE9103-5422-4917-8BCC-ADB82A1CC917}"/>
              </a:ext>
            </a:extLst>
          </p:cNvPr>
          <p:cNvSpPr>
            <a:spLocks noGrp="1"/>
          </p:cNvSpPr>
          <p:nvPr>
            <p:ph type="title" orient="vert"/>
          </p:nvPr>
        </p:nvSpPr>
        <p:spPr>
          <a:xfrm>
            <a:off x="8724900" y="365125"/>
            <a:ext cx="2628900" cy="5811838"/>
          </a:xfrm>
        </p:spPr>
        <p:txBody>
          <a:bodyPr vert="eaVert"/>
          <a:lstStyle/>
          <a:p>
            <a:r>
              <a:rPr lang="sk-SK"/>
              <a:t>Kliknutím upravte štýl predlohy nadpisu</a:t>
            </a:r>
          </a:p>
        </p:txBody>
      </p:sp>
      <p:sp>
        <p:nvSpPr>
          <p:cNvPr id="3" name="Zástupný objekt pre zvislý text 2">
            <a:extLst>
              <a:ext uri="{FF2B5EF4-FFF2-40B4-BE49-F238E27FC236}">
                <a16:creationId xmlns:a16="http://schemas.microsoft.com/office/drawing/2014/main" id="{364728EF-4974-44C5-9C03-1AC27F7B414F}"/>
              </a:ext>
            </a:extLst>
          </p:cNvPr>
          <p:cNvSpPr>
            <a:spLocks noGrp="1"/>
          </p:cNvSpPr>
          <p:nvPr>
            <p:ph type="body" orient="vert" idx="1"/>
          </p:nvPr>
        </p:nvSpPr>
        <p:spPr>
          <a:xfrm>
            <a:off x="838200" y="365125"/>
            <a:ext cx="7734300" cy="5811838"/>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A9F224AD-E3F5-4850-BDE1-F18D624CA7A8}"/>
              </a:ext>
            </a:extLst>
          </p:cNvPr>
          <p:cNvSpPr>
            <a:spLocks noGrp="1"/>
          </p:cNvSpPr>
          <p:nvPr>
            <p:ph type="dt" sz="half" idx="10"/>
          </p:nvPr>
        </p:nvSpPr>
        <p:spPr/>
        <p:txBody>
          <a:bodyPr/>
          <a:lstStyle/>
          <a:p>
            <a:fld id="{42C7478D-EA4F-4BA3-A138-B476BA4F37F4}" type="datetimeFigureOut">
              <a:rPr lang="sk-SK" smtClean="0"/>
              <a:t>29. 11. 2023</a:t>
            </a:fld>
            <a:endParaRPr lang="sk-SK"/>
          </a:p>
        </p:txBody>
      </p:sp>
      <p:sp>
        <p:nvSpPr>
          <p:cNvPr id="5" name="Zástupný objekt pre pätu 4">
            <a:extLst>
              <a:ext uri="{FF2B5EF4-FFF2-40B4-BE49-F238E27FC236}">
                <a16:creationId xmlns:a16="http://schemas.microsoft.com/office/drawing/2014/main" id="{BB90B4CF-1D1F-4BCB-BCED-DEAFDCF82EF0}"/>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B40EF67C-E770-46CF-BC0A-5FAEABFEF94F}"/>
              </a:ext>
            </a:extLst>
          </p:cNvPr>
          <p:cNvSpPr>
            <a:spLocks noGrp="1"/>
          </p:cNvSpPr>
          <p:nvPr>
            <p:ph type="sldNum" sz="quarter" idx="12"/>
          </p:nvPr>
        </p:nvSpPr>
        <p:spPr/>
        <p:txBody>
          <a:bodyPr/>
          <a:lstStyle/>
          <a:p>
            <a:fld id="{34A5A719-CABA-418E-BDAA-50B53BBEAB54}" type="slidenum">
              <a:rPr lang="sk-SK" smtClean="0"/>
              <a:t>‹#›</a:t>
            </a:fld>
            <a:endParaRPr lang="sk-SK"/>
          </a:p>
        </p:txBody>
      </p:sp>
    </p:spTree>
    <p:extLst>
      <p:ext uri="{BB962C8B-B14F-4D97-AF65-F5344CB8AC3E}">
        <p14:creationId xmlns:p14="http://schemas.microsoft.com/office/powerpoint/2010/main" val="3158166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31AFFE-8411-44B9-AFE3-BED6193B2942}"/>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A233460B-EE2C-4C35-87CF-9DC117618ED1}"/>
              </a:ext>
            </a:extLst>
          </p:cNvPr>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97D05A7F-183F-4D02-B737-51AE6F5D0740}"/>
              </a:ext>
            </a:extLst>
          </p:cNvPr>
          <p:cNvSpPr>
            <a:spLocks noGrp="1"/>
          </p:cNvSpPr>
          <p:nvPr>
            <p:ph type="dt" sz="half" idx="10"/>
          </p:nvPr>
        </p:nvSpPr>
        <p:spPr/>
        <p:txBody>
          <a:bodyPr/>
          <a:lstStyle/>
          <a:p>
            <a:fld id="{42C7478D-EA4F-4BA3-A138-B476BA4F37F4}" type="datetimeFigureOut">
              <a:rPr lang="sk-SK" smtClean="0"/>
              <a:t>29. 11. 2023</a:t>
            </a:fld>
            <a:endParaRPr lang="sk-SK"/>
          </a:p>
        </p:txBody>
      </p:sp>
      <p:sp>
        <p:nvSpPr>
          <p:cNvPr id="5" name="Zástupný objekt pre pätu 4">
            <a:extLst>
              <a:ext uri="{FF2B5EF4-FFF2-40B4-BE49-F238E27FC236}">
                <a16:creationId xmlns:a16="http://schemas.microsoft.com/office/drawing/2014/main" id="{E383E7CF-823B-4288-9DE8-80CE42049AD4}"/>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8C7BCFF5-DD51-4841-802D-948F4CB544E1}"/>
              </a:ext>
            </a:extLst>
          </p:cNvPr>
          <p:cNvSpPr>
            <a:spLocks noGrp="1"/>
          </p:cNvSpPr>
          <p:nvPr>
            <p:ph type="sldNum" sz="quarter" idx="12"/>
          </p:nvPr>
        </p:nvSpPr>
        <p:spPr/>
        <p:txBody>
          <a:bodyPr/>
          <a:lstStyle/>
          <a:p>
            <a:fld id="{34A5A719-CABA-418E-BDAA-50B53BBEAB54}" type="slidenum">
              <a:rPr lang="sk-SK" smtClean="0"/>
              <a:t>‹#›</a:t>
            </a:fld>
            <a:endParaRPr lang="sk-SK"/>
          </a:p>
        </p:txBody>
      </p:sp>
    </p:spTree>
    <p:extLst>
      <p:ext uri="{BB962C8B-B14F-4D97-AF65-F5344CB8AC3E}">
        <p14:creationId xmlns:p14="http://schemas.microsoft.com/office/powerpoint/2010/main" val="3369039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84DDAF-4EBF-4508-A460-5434D05A8145}"/>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p>
        </p:txBody>
      </p:sp>
      <p:sp>
        <p:nvSpPr>
          <p:cNvPr id="3" name="Zástupný objekt pre text 2">
            <a:extLst>
              <a:ext uri="{FF2B5EF4-FFF2-40B4-BE49-F238E27FC236}">
                <a16:creationId xmlns:a16="http://schemas.microsoft.com/office/drawing/2014/main" id="{117AC8FD-F063-4F0E-8DF2-A389E32A3B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Upraviť štýly predlohy textu</a:t>
            </a:r>
          </a:p>
        </p:txBody>
      </p:sp>
      <p:sp>
        <p:nvSpPr>
          <p:cNvPr id="4" name="Zástupný objekt pre dátum 3">
            <a:extLst>
              <a:ext uri="{FF2B5EF4-FFF2-40B4-BE49-F238E27FC236}">
                <a16:creationId xmlns:a16="http://schemas.microsoft.com/office/drawing/2014/main" id="{9638AF1E-6FAF-46B4-90AC-027D2B267B16}"/>
              </a:ext>
            </a:extLst>
          </p:cNvPr>
          <p:cNvSpPr>
            <a:spLocks noGrp="1"/>
          </p:cNvSpPr>
          <p:nvPr>
            <p:ph type="dt" sz="half" idx="10"/>
          </p:nvPr>
        </p:nvSpPr>
        <p:spPr/>
        <p:txBody>
          <a:bodyPr/>
          <a:lstStyle/>
          <a:p>
            <a:fld id="{42C7478D-EA4F-4BA3-A138-B476BA4F37F4}" type="datetimeFigureOut">
              <a:rPr lang="sk-SK" smtClean="0"/>
              <a:t>29. 11. 2023</a:t>
            </a:fld>
            <a:endParaRPr lang="sk-SK"/>
          </a:p>
        </p:txBody>
      </p:sp>
      <p:sp>
        <p:nvSpPr>
          <p:cNvPr id="5" name="Zástupný objekt pre pätu 4">
            <a:extLst>
              <a:ext uri="{FF2B5EF4-FFF2-40B4-BE49-F238E27FC236}">
                <a16:creationId xmlns:a16="http://schemas.microsoft.com/office/drawing/2014/main" id="{6F494F53-1CD5-4E28-82D5-698EE24B2FED}"/>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692F32DA-E74E-43CD-889C-D7363EAD7100}"/>
              </a:ext>
            </a:extLst>
          </p:cNvPr>
          <p:cNvSpPr>
            <a:spLocks noGrp="1"/>
          </p:cNvSpPr>
          <p:nvPr>
            <p:ph type="sldNum" sz="quarter" idx="12"/>
          </p:nvPr>
        </p:nvSpPr>
        <p:spPr/>
        <p:txBody>
          <a:bodyPr/>
          <a:lstStyle/>
          <a:p>
            <a:fld id="{34A5A719-CABA-418E-BDAA-50B53BBEAB54}" type="slidenum">
              <a:rPr lang="sk-SK" smtClean="0"/>
              <a:t>‹#›</a:t>
            </a:fld>
            <a:endParaRPr lang="sk-SK"/>
          </a:p>
        </p:txBody>
      </p:sp>
    </p:spTree>
    <p:extLst>
      <p:ext uri="{BB962C8B-B14F-4D97-AF65-F5344CB8AC3E}">
        <p14:creationId xmlns:p14="http://schemas.microsoft.com/office/powerpoint/2010/main" val="377009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F750E0-9153-40C1-A32C-868D46B20669}"/>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2DA8ADB1-5C2F-4A45-A63E-DE08A3B1F540}"/>
              </a:ext>
            </a:extLst>
          </p:cNvPr>
          <p:cNvSpPr>
            <a:spLocks noGrp="1"/>
          </p:cNvSpPr>
          <p:nvPr>
            <p:ph sz="half" idx="1"/>
          </p:nvPr>
        </p:nvSpPr>
        <p:spPr>
          <a:xfrm>
            <a:off x="838200" y="1825625"/>
            <a:ext cx="51816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a:extLst>
              <a:ext uri="{FF2B5EF4-FFF2-40B4-BE49-F238E27FC236}">
                <a16:creationId xmlns:a16="http://schemas.microsoft.com/office/drawing/2014/main" id="{85C6035C-0CDE-48FF-A457-4DCBDDED6396}"/>
              </a:ext>
            </a:extLst>
          </p:cNvPr>
          <p:cNvSpPr>
            <a:spLocks noGrp="1"/>
          </p:cNvSpPr>
          <p:nvPr>
            <p:ph sz="half" idx="2"/>
          </p:nvPr>
        </p:nvSpPr>
        <p:spPr>
          <a:xfrm>
            <a:off x="6172200" y="1825625"/>
            <a:ext cx="51816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a:extLst>
              <a:ext uri="{FF2B5EF4-FFF2-40B4-BE49-F238E27FC236}">
                <a16:creationId xmlns:a16="http://schemas.microsoft.com/office/drawing/2014/main" id="{C532B66A-E4A8-49D9-AF13-9504393849A1}"/>
              </a:ext>
            </a:extLst>
          </p:cNvPr>
          <p:cNvSpPr>
            <a:spLocks noGrp="1"/>
          </p:cNvSpPr>
          <p:nvPr>
            <p:ph type="dt" sz="half" idx="10"/>
          </p:nvPr>
        </p:nvSpPr>
        <p:spPr/>
        <p:txBody>
          <a:bodyPr/>
          <a:lstStyle/>
          <a:p>
            <a:fld id="{42C7478D-EA4F-4BA3-A138-B476BA4F37F4}" type="datetimeFigureOut">
              <a:rPr lang="sk-SK" smtClean="0"/>
              <a:t>29. 11. 2023</a:t>
            </a:fld>
            <a:endParaRPr lang="sk-SK"/>
          </a:p>
        </p:txBody>
      </p:sp>
      <p:sp>
        <p:nvSpPr>
          <p:cNvPr id="6" name="Zástupný objekt pre pätu 5">
            <a:extLst>
              <a:ext uri="{FF2B5EF4-FFF2-40B4-BE49-F238E27FC236}">
                <a16:creationId xmlns:a16="http://schemas.microsoft.com/office/drawing/2014/main" id="{7C5BA8AC-9C64-4744-A003-80BAACB6DD32}"/>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5485EB14-D269-46E0-92D9-180341974E72}"/>
              </a:ext>
            </a:extLst>
          </p:cNvPr>
          <p:cNvSpPr>
            <a:spLocks noGrp="1"/>
          </p:cNvSpPr>
          <p:nvPr>
            <p:ph type="sldNum" sz="quarter" idx="12"/>
          </p:nvPr>
        </p:nvSpPr>
        <p:spPr/>
        <p:txBody>
          <a:bodyPr/>
          <a:lstStyle/>
          <a:p>
            <a:fld id="{34A5A719-CABA-418E-BDAA-50B53BBEAB54}" type="slidenum">
              <a:rPr lang="sk-SK" smtClean="0"/>
              <a:t>‹#›</a:t>
            </a:fld>
            <a:endParaRPr lang="sk-SK"/>
          </a:p>
        </p:txBody>
      </p:sp>
    </p:spTree>
    <p:extLst>
      <p:ext uri="{BB962C8B-B14F-4D97-AF65-F5344CB8AC3E}">
        <p14:creationId xmlns:p14="http://schemas.microsoft.com/office/powerpoint/2010/main" val="2689534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F67691-7C66-492A-A5CF-60D03C370994}"/>
              </a:ext>
            </a:extLst>
          </p:cNvPr>
          <p:cNvSpPr>
            <a:spLocks noGrp="1"/>
          </p:cNvSpPr>
          <p:nvPr>
            <p:ph type="title"/>
          </p:nvPr>
        </p:nvSpPr>
        <p:spPr>
          <a:xfrm>
            <a:off x="839788" y="365125"/>
            <a:ext cx="10515600" cy="1325563"/>
          </a:xfrm>
        </p:spPr>
        <p:txBody>
          <a:bodyPr/>
          <a:lstStyle/>
          <a:p>
            <a:r>
              <a:rPr lang="sk-SK"/>
              <a:t>Kliknutím upravte štýl predlohy nadpisu</a:t>
            </a:r>
          </a:p>
        </p:txBody>
      </p:sp>
      <p:sp>
        <p:nvSpPr>
          <p:cNvPr id="3" name="Zástupný objekt pre text 2">
            <a:extLst>
              <a:ext uri="{FF2B5EF4-FFF2-40B4-BE49-F238E27FC236}">
                <a16:creationId xmlns:a16="http://schemas.microsoft.com/office/drawing/2014/main" id="{81E495CD-D6B3-4D1B-85E8-BF38D675AB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Zástupný objekt pre obsah 3">
            <a:extLst>
              <a:ext uri="{FF2B5EF4-FFF2-40B4-BE49-F238E27FC236}">
                <a16:creationId xmlns:a16="http://schemas.microsoft.com/office/drawing/2014/main" id="{E87E32A5-792F-4B6D-9ADB-49AEBF849CA0}"/>
              </a:ext>
            </a:extLst>
          </p:cNvPr>
          <p:cNvSpPr>
            <a:spLocks noGrp="1"/>
          </p:cNvSpPr>
          <p:nvPr>
            <p:ph sz="half" idx="2"/>
          </p:nvPr>
        </p:nvSpPr>
        <p:spPr>
          <a:xfrm>
            <a:off x="839788" y="2505075"/>
            <a:ext cx="5157787"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text 4">
            <a:extLst>
              <a:ext uri="{FF2B5EF4-FFF2-40B4-BE49-F238E27FC236}">
                <a16:creationId xmlns:a16="http://schemas.microsoft.com/office/drawing/2014/main" id="{CBE65A02-9C93-427D-9FCE-5ABDDE0728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Zástupný objekt pre obsah 5">
            <a:extLst>
              <a:ext uri="{FF2B5EF4-FFF2-40B4-BE49-F238E27FC236}">
                <a16:creationId xmlns:a16="http://schemas.microsoft.com/office/drawing/2014/main" id="{88B508EF-4F22-4E8A-84C0-9E3A0DEABE21}"/>
              </a:ext>
            </a:extLst>
          </p:cNvPr>
          <p:cNvSpPr>
            <a:spLocks noGrp="1"/>
          </p:cNvSpPr>
          <p:nvPr>
            <p:ph sz="quarter" idx="4"/>
          </p:nvPr>
        </p:nvSpPr>
        <p:spPr>
          <a:xfrm>
            <a:off x="6172200" y="2505075"/>
            <a:ext cx="5183188"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a:extLst>
              <a:ext uri="{FF2B5EF4-FFF2-40B4-BE49-F238E27FC236}">
                <a16:creationId xmlns:a16="http://schemas.microsoft.com/office/drawing/2014/main" id="{586A61E8-8613-4092-A94B-75A615D57EE0}"/>
              </a:ext>
            </a:extLst>
          </p:cNvPr>
          <p:cNvSpPr>
            <a:spLocks noGrp="1"/>
          </p:cNvSpPr>
          <p:nvPr>
            <p:ph type="dt" sz="half" idx="10"/>
          </p:nvPr>
        </p:nvSpPr>
        <p:spPr/>
        <p:txBody>
          <a:bodyPr/>
          <a:lstStyle/>
          <a:p>
            <a:fld id="{42C7478D-EA4F-4BA3-A138-B476BA4F37F4}" type="datetimeFigureOut">
              <a:rPr lang="sk-SK" smtClean="0"/>
              <a:t>29. 11. 2023</a:t>
            </a:fld>
            <a:endParaRPr lang="sk-SK"/>
          </a:p>
        </p:txBody>
      </p:sp>
      <p:sp>
        <p:nvSpPr>
          <p:cNvPr id="8" name="Zástupný objekt pre pätu 7">
            <a:extLst>
              <a:ext uri="{FF2B5EF4-FFF2-40B4-BE49-F238E27FC236}">
                <a16:creationId xmlns:a16="http://schemas.microsoft.com/office/drawing/2014/main" id="{06D63440-A9CB-4F52-A143-76F45F7161DF}"/>
              </a:ext>
            </a:extLst>
          </p:cNvPr>
          <p:cNvSpPr>
            <a:spLocks noGrp="1"/>
          </p:cNvSpPr>
          <p:nvPr>
            <p:ph type="ftr" sz="quarter" idx="11"/>
          </p:nvPr>
        </p:nvSpPr>
        <p:spPr/>
        <p:txBody>
          <a:bodyPr/>
          <a:lstStyle/>
          <a:p>
            <a:endParaRPr lang="sk-SK"/>
          </a:p>
        </p:txBody>
      </p:sp>
      <p:sp>
        <p:nvSpPr>
          <p:cNvPr id="9" name="Zástupný objekt pre číslo snímky 8">
            <a:extLst>
              <a:ext uri="{FF2B5EF4-FFF2-40B4-BE49-F238E27FC236}">
                <a16:creationId xmlns:a16="http://schemas.microsoft.com/office/drawing/2014/main" id="{299A24B3-8E1F-41FB-A118-2DCC3A52A0B7}"/>
              </a:ext>
            </a:extLst>
          </p:cNvPr>
          <p:cNvSpPr>
            <a:spLocks noGrp="1"/>
          </p:cNvSpPr>
          <p:nvPr>
            <p:ph type="sldNum" sz="quarter" idx="12"/>
          </p:nvPr>
        </p:nvSpPr>
        <p:spPr/>
        <p:txBody>
          <a:bodyPr/>
          <a:lstStyle/>
          <a:p>
            <a:fld id="{34A5A719-CABA-418E-BDAA-50B53BBEAB54}" type="slidenum">
              <a:rPr lang="sk-SK" smtClean="0"/>
              <a:t>‹#›</a:t>
            </a:fld>
            <a:endParaRPr lang="sk-SK"/>
          </a:p>
        </p:txBody>
      </p:sp>
    </p:spTree>
    <p:extLst>
      <p:ext uri="{BB962C8B-B14F-4D97-AF65-F5344CB8AC3E}">
        <p14:creationId xmlns:p14="http://schemas.microsoft.com/office/powerpoint/2010/main" val="3861272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BF4CB4-1269-4A93-B98D-2DAE67C55A1B}"/>
              </a:ext>
            </a:extLst>
          </p:cNvPr>
          <p:cNvSpPr>
            <a:spLocks noGrp="1"/>
          </p:cNvSpPr>
          <p:nvPr>
            <p:ph type="title"/>
          </p:nvPr>
        </p:nvSpPr>
        <p:spPr/>
        <p:txBody>
          <a:bodyPr/>
          <a:lstStyle/>
          <a:p>
            <a:r>
              <a:rPr lang="sk-SK"/>
              <a:t>Kliknutím upravte štýl predlohy nadpisu</a:t>
            </a:r>
          </a:p>
        </p:txBody>
      </p:sp>
      <p:sp>
        <p:nvSpPr>
          <p:cNvPr id="3" name="Zástupný objekt pre dátum 2">
            <a:extLst>
              <a:ext uri="{FF2B5EF4-FFF2-40B4-BE49-F238E27FC236}">
                <a16:creationId xmlns:a16="http://schemas.microsoft.com/office/drawing/2014/main" id="{5697088B-79CD-46F6-AA56-11565EC224B1}"/>
              </a:ext>
            </a:extLst>
          </p:cNvPr>
          <p:cNvSpPr>
            <a:spLocks noGrp="1"/>
          </p:cNvSpPr>
          <p:nvPr>
            <p:ph type="dt" sz="half" idx="10"/>
          </p:nvPr>
        </p:nvSpPr>
        <p:spPr/>
        <p:txBody>
          <a:bodyPr/>
          <a:lstStyle/>
          <a:p>
            <a:fld id="{42C7478D-EA4F-4BA3-A138-B476BA4F37F4}" type="datetimeFigureOut">
              <a:rPr lang="sk-SK" smtClean="0"/>
              <a:t>29. 11. 2023</a:t>
            </a:fld>
            <a:endParaRPr lang="sk-SK"/>
          </a:p>
        </p:txBody>
      </p:sp>
      <p:sp>
        <p:nvSpPr>
          <p:cNvPr id="4" name="Zástupný objekt pre pätu 3">
            <a:extLst>
              <a:ext uri="{FF2B5EF4-FFF2-40B4-BE49-F238E27FC236}">
                <a16:creationId xmlns:a16="http://schemas.microsoft.com/office/drawing/2014/main" id="{AA1AEEA3-01F8-48CC-B47F-8EEC2E5AA7F4}"/>
              </a:ext>
            </a:extLst>
          </p:cNvPr>
          <p:cNvSpPr>
            <a:spLocks noGrp="1"/>
          </p:cNvSpPr>
          <p:nvPr>
            <p:ph type="ftr" sz="quarter" idx="11"/>
          </p:nvPr>
        </p:nvSpPr>
        <p:spPr/>
        <p:txBody>
          <a:bodyPr/>
          <a:lstStyle/>
          <a:p>
            <a:endParaRPr lang="sk-SK"/>
          </a:p>
        </p:txBody>
      </p:sp>
      <p:sp>
        <p:nvSpPr>
          <p:cNvPr id="5" name="Zástupný objekt pre číslo snímky 4">
            <a:extLst>
              <a:ext uri="{FF2B5EF4-FFF2-40B4-BE49-F238E27FC236}">
                <a16:creationId xmlns:a16="http://schemas.microsoft.com/office/drawing/2014/main" id="{0C192878-BDA2-413D-A356-E97AB787A5AA}"/>
              </a:ext>
            </a:extLst>
          </p:cNvPr>
          <p:cNvSpPr>
            <a:spLocks noGrp="1"/>
          </p:cNvSpPr>
          <p:nvPr>
            <p:ph type="sldNum" sz="quarter" idx="12"/>
          </p:nvPr>
        </p:nvSpPr>
        <p:spPr/>
        <p:txBody>
          <a:bodyPr/>
          <a:lstStyle/>
          <a:p>
            <a:fld id="{34A5A719-CABA-418E-BDAA-50B53BBEAB54}" type="slidenum">
              <a:rPr lang="sk-SK" smtClean="0"/>
              <a:t>‹#›</a:t>
            </a:fld>
            <a:endParaRPr lang="sk-SK"/>
          </a:p>
        </p:txBody>
      </p:sp>
    </p:spTree>
    <p:extLst>
      <p:ext uri="{BB962C8B-B14F-4D97-AF65-F5344CB8AC3E}">
        <p14:creationId xmlns:p14="http://schemas.microsoft.com/office/powerpoint/2010/main" val="200914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5DFAD9B0-6C05-425B-873B-AAA62CB16A29}"/>
              </a:ext>
            </a:extLst>
          </p:cNvPr>
          <p:cNvSpPr>
            <a:spLocks noGrp="1"/>
          </p:cNvSpPr>
          <p:nvPr>
            <p:ph type="dt" sz="half" idx="10"/>
          </p:nvPr>
        </p:nvSpPr>
        <p:spPr/>
        <p:txBody>
          <a:bodyPr/>
          <a:lstStyle/>
          <a:p>
            <a:fld id="{42C7478D-EA4F-4BA3-A138-B476BA4F37F4}" type="datetimeFigureOut">
              <a:rPr lang="sk-SK" smtClean="0"/>
              <a:t>29. 11. 2023</a:t>
            </a:fld>
            <a:endParaRPr lang="sk-SK"/>
          </a:p>
        </p:txBody>
      </p:sp>
      <p:sp>
        <p:nvSpPr>
          <p:cNvPr id="3" name="Zástupný objekt pre pätu 2">
            <a:extLst>
              <a:ext uri="{FF2B5EF4-FFF2-40B4-BE49-F238E27FC236}">
                <a16:creationId xmlns:a16="http://schemas.microsoft.com/office/drawing/2014/main" id="{90171667-E74C-4CA0-8FDF-4F3419B05A93}"/>
              </a:ext>
            </a:extLst>
          </p:cNvPr>
          <p:cNvSpPr>
            <a:spLocks noGrp="1"/>
          </p:cNvSpPr>
          <p:nvPr>
            <p:ph type="ftr" sz="quarter" idx="11"/>
          </p:nvPr>
        </p:nvSpPr>
        <p:spPr/>
        <p:txBody>
          <a:bodyPr/>
          <a:lstStyle/>
          <a:p>
            <a:endParaRPr lang="sk-SK"/>
          </a:p>
        </p:txBody>
      </p:sp>
      <p:sp>
        <p:nvSpPr>
          <p:cNvPr id="4" name="Zástupný objekt pre číslo snímky 3">
            <a:extLst>
              <a:ext uri="{FF2B5EF4-FFF2-40B4-BE49-F238E27FC236}">
                <a16:creationId xmlns:a16="http://schemas.microsoft.com/office/drawing/2014/main" id="{F27F0545-BAB6-404E-B802-2C7CC936C47C}"/>
              </a:ext>
            </a:extLst>
          </p:cNvPr>
          <p:cNvSpPr>
            <a:spLocks noGrp="1"/>
          </p:cNvSpPr>
          <p:nvPr>
            <p:ph type="sldNum" sz="quarter" idx="12"/>
          </p:nvPr>
        </p:nvSpPr>
        <p:spPr/>
        <p:txBody>
          <a:bodyPr/>
          <a:lstStyle/>
          <a:p>
            <a:fld id="{34A5A719-CABA-418E-BDAA-50B53BBEAB54}" type="slidenum">
              <a:rPr lang="sk-SK" smtClean="0"/>
              <a:t>‹#›</a:t>
            </a:fld>
            <a:endParaRPr lang="sk-SK"/>
          </a:p>
        </p:txBody>
      </p:sp>
    </p:spTree>
    <p:extLst>
      <p:ext uri="{BB962C8B-B14F-4D97-AF65-F5344CB8AC3E}">
        <p14:creationId xmlns:p14="http://schemas.microsoft.com/office/powerpoint/2010/main" val="481099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1C6865-4227-4E75-BE8E-88F09951068A}"/>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sah 2">
            <a:extLst>
              <a:ext uri="{FF2B5EF4-FFF2-40B4-BE49-F238E27FC236}">
                <a16:creationId xmlns:a16="http://schemas.microsoft.com/office/drawing/2014/main" id="{9E652DB2-9199-45B2-A57D-771847A378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text 3">
            <a:extLst>
              <a:ext uri="{FF2B5EF4-FFF2-40B4-BE49-F238E27FC236}">
                <a16:creationId xmlns:a16="http://schemas.microsoft.com/office/drawing/2014/main" id="{C4FCE36A-589D-44A7-9E59-A755942934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Zástupný objekt pre dátum 4">
            <a:extLst>
              <a:ext uri="{FF2B5EF4-FFF2-40B4-BE49-F238E27FC236}">
                <a16:creationId xmlns:a16="http://schemas.microsoft.com/office/drawing/2014/main" id="{7FDDE4FF-D80D-4BDA-B8DF-3CB2912E3838}"/>
              </a:ext>
            </a:extLst>
          </p:cNvPr>
          <p:cNvSpPr>
            <a:spLocks noGrp="1"/>
          </p:cNvSpPr>
          <p:nvPr>
            <p:ph type="dt" sz="half" idx="10"/>
          </p:nvPr>
        </p:nvSpPr>
        <p:spPr/>
        <p:txBody>
          <a:bodyPr/>
          <a:lstStyle/>
          <a:p>
            <a:fld id="{42C7478D-EA4F-4BA3-A138-B476BA4F37F4}" type="datetimeFigureOut">
              <a:rPr lang="sk-SK" smtClean="0"/>
              <a:t>29. 11. 2023</a:t>
            </a:fld>
            <a:endParaRPr lang="sk-SK"/>
          </a:p>
        </p:txBody>
      </p:sp>
      <p:sp>
        <p:nvSpPr>
          <p:cNvPr id="6" name="Zástupný objekt pre pätu 5">
            <a:extLst>
              <a:ext uri="{FF2B5EF4-FFF2-40B4-BE49-F238E27FC236}">
                <a16:creationId xmlns:a16="http://schemas.microsoft.com/office/drawing/2014/main" id="{0E9F1396-8F86-4A48-954D-65E24395D74B}"/>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8F66C6CA-BECF-4DC3-9A17-272AA93D1F7E}"/>
              </a:ext>
            </a:extLst>
          </p:cNvPr>
          <p:cNvSpPr>
            <a:spLocks noGrp="1"/>
          </p:cNvSpPr>
          <p:nvPr>
            <p:ph type="sldNum" sz="quarter" idx="12"/>
          </p:nvPr>
        </p:nvSpPr>
        <p:spPr/>
        <p:txBody>
          <a:bodyPr/>
          <a:lstStyle/>
          <a:p>
            <a:fld id="{34A5A719-CABA-418E-BDAA-50B53BBEAB54}" type="slidenum">
              <a:rPr lang="sk-SK" smtClean="0"/>
              <a:t>‹#›</a:t>
            </a:fld>
            <a:endParaRPr lang="sk-SK"/>
          </a:p>
        </p:txBody>
      </p:sp>
    </p:spTree>
    <p:extLst>
      <p:ext uri="{BB962C8B-B14F-4D97-AF65-F5344CB8AC3E}">
        <p14:creationId xmlns:p14="http://schemas.microsoft.com/office/powerpoint/2010/main" val="2465377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BE68B9-B9CA-4946-A98E-814142FB1612}"/>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rázok 2">
            <a:extLst>
              <a:ext uri="{FF2B5EF4-FFF2-40B4-BE49-F238E27FC236}">
                <a16:creationId xmlns:a16="http://schemas.microsoft.com/office/drawing/2014/main" id="{6470A26D-6A06-45E1-94B6-A94EBDEA35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objekt pre text 3">
            <a:extLst>
              <a:ext uri="{FF2B5EF4-FFF2-40B4-BE49-F238E27FC236}">
                <a16:creationId xmlns:a16="http://schemas.microsoft.com/office/drawing/2014/main" id="{07AB47DA-DA94-4A28-B382-5499AB1A0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Zástupný objekt pre dátum 4">
            <a:extLst>
              <a:ext uri="{FF2B5EF4-FFF2-40B4-BE49-F238E27FC236}">
                <a16:creationId xmlns:a16="http://schemas.microsoft.com/office/drawing/2014/main" id="{3BBDFA07-E068-4747-AB1E-DC01A47902FD}"/>
              </a:ext>
            </a:extLst>
          </p:cNvPr>
          <p:cNvSpPr>
            <a:spLocks noGrp="1"/>
          </p:cNvSpPr>
          <p:nvPr>
            <p:ph type="dt" sz="half" idx="10"/>
          </p:nvPr>
        </p:nvSpPr>
        <p:spPr/>
        <p:txBody>
          <a:bodyPr/>
          <a:lstStyle/>
          <a:p>
            <a:fld id="{42C7478D-EA4F-4BA3-A138-B476BA4F37F4}" type="datetimeFigureOut">
              <a:rPr lang="sk-SK" smtClean="0"/>
              <a:t>29. 11. 2023</a:t>
            </a:fld>
            <a:endParaRPr lang="sk-SK"/>
          </a:p>
        </p:txBody>
      </p:sp>
      <p:sp>
        <p:nvSpPr>
          <p:cNvPr id="6" name="Zástupný objekt pre pätu 5">
            <a:extLst>
              <a:ext uri="{FF2B5EF4-FFF2-40B4-BE49-F238E27FC236}">
                <a16:creationId xmlns:a16="http://schemas.microsoft.com/office/drawing/2014/main" id="{F3E3BC8E-976A-4F85-BE62-E012ACC38DE1}"/>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88580FBA-738C-4FC1-8F3D-1A6A0DACB2BE}"/>
              </a:ext>
            </a:extLst>
          </p:cNvPr>
          <p:cNvSpPr>
            <a:spLocks noGrp="1"/>
          </p:cNvSpPr>
          <p:nvPr>
            <p:ph type="sldNum" sz="quarter" idx="12"/>
          </p:nvPr>
        </p:nvSpPr>
        <p:spPr/>
        <p:txBody>
          <a:bodyPr/>
          <a:lstStyle/>
          <a:p>
            <a:fld id="{34A5A719-CABA-418E-BDAA-50B53BBEAB54}" type="slidenum">
              <a:rPr lang="sk-SK" smtClean="0"/>
              <a:t>‹#›</a:t>
            </a:fld>
            <a:endParaRPr lang="sk-SK"/>
          </a:p>
        </p:txBody>
      </p:sp>
    </p:spTree>
    <p:extLst>
      <p:ext uri="{BB962C8B-B14F-4D97-AF65-F5344CB8AC3E}">
        <p14:creationId xmlns:p14="http://schemas.microsoft.com/office/powerpoint/2010/main" val="6044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00431979-A586-4C9F-9F12-FDF686BCC4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p>
        </p:txBody>
      </p:sp>
      <p:sp>
        <p:nvSpPr>
          <p:cNvPr id="3" name="Zástupný objekt pre text 2">
            <a:extLst>
              <a:ext uri="{FF2B5EF4-FFF2-40B4-BE49-F238E27FC236}">
                <a16:creationId xmlns:a16="http://schemas.microsoft.com/office/drawing/2014/main" id="{9DF81018-C976-4539-8DA6-3688726652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530E5F48-5FD8-4741-9936-99502DEC05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7478D-EA4F-4BA3-A138-B476BA4F37F4}" type="datetimeFigureOut">
              <a:rPr lang="sk-SK" smtClean="0"/>
              <a:t>29. 11. 2023</a:t>
            </a:fld>
            <a:endParaRPr lang="sk-SK"/>
          </a:p>
        </p:txBody>
      </p:sp>
      <p:sp>
        <p:nvSpPr>
          <p:cNvPr id="5" name="Zástupný objekt pre pätu 4">
            <a:extLst>
              <a:ext uri="{FF2B5EF4-FFF2-40B4-BE49-F238E27FC236}">
                <a16:creationId xmlns:a16="http://schemas.microsoft.com/office/drawing/2014/main" id="{0186EAB3-B48B-436B-8327-22AE4CEA97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a:extLst>
              <a:ext uri="{FF2B5EF4-FFF2-40B4-BE49-F238E27FC236}">
                <a16:creationId xmlns:a16="http://schemas.microsoft.com/office/drawing/2014/main" id="{7580A329-A332-4AB3-A931-274E33CAAE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5A719-CABA-418E-BDAA-50B53BBEAB54}" type="slidenum">
              <a:rPr lang="sk-SK" smtClean="0"/>
              <a:t>‹#›</a:t>
            </a:fld>
            <a:endParaRPr lang="sk-SK"/>
          </a:p>
        </p:txBody>
      </p:sp>
    </p:spTree>
    <p:extLst>
      <p:ext uri="{BB962C8B-B14F-4D97-AF65-F5344CB8AC3E}">
        <p14:creationId xmlns:p14="http://schemas.microsoft.com/office/powerpoint/2010/main" val="3977686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933932-29C3-476F-9A6C-E01D558B39E9}"/>
              </a:ext>
            </a:extLst>
          </p:cNvPr>
          <p:cNvSpPr>
            <a:spLocks noGrp="1"/>
          </p:cNvSpPr>
          <p:nvPr>
            <p:ph type="ctrTitle"/>
          </p:nvPr>
        </p:nvSpPr>
        <p:spPr>
          <a:xfrm>
            <a:off x="1524000" y="927273"/>
            <a:ext cx="9144000" cy="2836506"/>
          </a:xfrm>
        </p:spPr>
        <p:txBody>
          <a:bodyPr>
            <a:normAutofit fontScale="90000"/>
          </a:bodyPr>
          <a:lstStyle/>
          <a:p>
            <a:br>
              <a:rPr lang="sk-SK" dirty="0"/>
            </a:br>
            <a:br>
              <a:rPr lang="sk-SK" dirty="0"/>
            </a:br>
            <a:br>
              <a:rPr lang="en-US" b="1" dirty="0"/>
            </a:br>
            <a:br>
              <a:rPr lang="en-US" b="1" dirty="0"/>
            </a:br>
            <a:br>
              <a:rPr lang="en-US" b="1" dirty="0"/>
            </a:br>
            <a:br>
              <a:rPr lang="en-US" b="1" dirty="0"/>
            </a:br>
            <a:r>
              <a:rPr lang="en-US" sz="3600" b="1" dirty="0"/>
              <a:t>Green Vector for Moldova's Agri-Food Sector </a:t>
            </a:r>
            <a:r>
              <a:rPr lang="en-US" sz="3100" dirty="0"/>
              <a:t>(SAMRS/2023/ST/MD/1/2)</a:t>
            </a:r>
            <a:br>
              <a:rPr lang="en-US" sz="3600" dirty="0"/>
            </a:br>
            <a:br>
              <a:rPr lang="en-US" sz="3600" dirty="0"/>
            </a:br>
            <a:r>
              <a:rPr lang="en-US" sz="3600" dirty="0">
                <a:solidFill>
                  <a:srgbClr val="FF0000"/>
                </a:solidFill>
              </a:rPr>
              <a:t>Introduction of SCCD </a:t>
            </a:r>
            <a:br>
              <a:rPr lang="en-US" sz="3600" dirty="0"/>
            </a:br>
            <a:br>
              <a:rPr lang="en-US" sz="4000" dirty="0"/>
            </a:br>
            <a:endParaRPr lang="sk-SK" dirty="0"/>
          </a:p>
        </p:txBody>
      </p:sp>
      <p:sp>
        <p:nvSpPr>
          <p:cNvPr id="3" name="Podnadpis 2">
            <a:extLst>
              <a:ext uri="{FF2B5EF4-FFF2-40B4-BE49-F238E27FC236}">
                <a16:creationId xmlns:a16="http://schemas.microsoft.com/office/drawing/2014/main" id="{6DAAC7C1-5663-450B-AA25-7307B6887B3D}"/>
              </a:ext>
            </a:extLst>
          </p:cNvPr>
          <p:cNvSpPr>
            <a:spLocks noGrp="1"/>
          </p:cNvSpPr>
          <p:nvPr>
            <p:ph type="subTitle" idx="1"/>
          </p:nvPr>
        </p:nvSpPr>
        <p:spPr>
          <a:xfrm>
            <a:off x="1524000" y="4366727"/>
            <a:ext cx="9144000" cy="1509314"/>
          </a:xfrm>
        </p:spPr>
        <p:txBody>
          <a:bodyPr>
            <a:normAutofit/>
          </a:bodyPr>
          <a:lstStyle/>
          <a:p>
            <a:endParaRPr lang="en-US" dirty="0"/>
          </a:p>
          <a:p>
            <a:r>
              <a:rPr lang="sk-SK" dirty="0" err="1"/>
              <a:t>Partnership</a:t>
            </a:r>
            <a:r>
              <a:rPr lang="sk-SK" dirty="0"/>
              <a:t> </a:t>
            </a:r>
            <a:r>
              <a:rPr lang="sk-SK" dirty="0" err="1"/>
              <a:t>Meeting</a:t>
            </a:r>
            <a:r>
              <a:rPr lang="sk-SK" dirty="0"/>
              <a:t> </a:t>
            </a:r>
          </a:p>
          <a:p>
            <a:r>
              <a:rPr lang="sk-SK" dirty="0"/>
              <a:t>29 November 2023</a:t>
            </a:r>
          </a:p>
        </p:txBody>
      </p:sp>
      <p:pic>
        <p:nvPicPr>
          <p:cNvPr id="4" name="Obrázok 3" descr="C:\Users\PC\Documents\SCCD\administrativa\sccd_logo.jpg">
            <a:extLst>
              <a:ext uri="{FF2B5EF4-FFF2-40B4-BE49-F238E27FC236}">
                <a16:creationId xmlns:a16="http://schemas.microsoft.com/office/drawing/2014/main" id="{4B1BD3C1-B6CF-462E-A924-888546CC150B}"/>
              </a:ext>
            </a:extLst>
          </p:cNvPr>
          <p:cNvPicPr/>
          <p:nvPr/>
        </p:nvPicPr>
        <p:blipFill>
          <a:blip r:embed="rId2" cstate="print"/>
          <a:srcRect/>
          <a:stretch>
            <a:fillRect/>
          </a:stretch>
        </p:blipFill>
        <p:spPr bwMode="auto">
          <a:xfrm>
            <a:off x="5554824" y="2978709"/>
            <a:ext cx="1082351" cy="1509314"/>
          </a:xfrm>
          <a:prstGeom prst="rect">
            <a:avLst/>
          </a:prstGeom>
          <a:noFill/>
          <a:ln w="9525">
            <a:noFill/>
            <a:miter lim="800000"/>
            <a:headEnd/>
            <a:tailEnd/>
          </a:ln>
        </p:spPr>
      </p:pic>
    </p:spTree>
    <p:extLst>
      <p:ext uri="{BB962C8B-B14F-4D97-AF65-F5344CB8AC3E}">
        <p14:creationId xmlns:p14="http://schemas.microsoft.com/office/powerpoint/2010/main" val="3386546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F26E73-A254-44DA-B00F-E7AE069ED737}"/>
              </a:ext>
            </a:extLst>
          </p:cNvPr>
          <p:cNvSpPr>
            <a:spLocks noGrp="1"/>
          </p:cNvSpPr>
          <p:nvPr>
            <p:ph type="title"/>
          </p:nvPr>
        </p:nvSpPr>
        <p:spPr/>
        <p:txBody>
          <a:bodyPr/>
          <a:lstStyle/>
          <a:p>
            <a:r>
              <a:rPr lang="en-US" dirty="0">
                <a:solidFill>
                  <a:srgbClr val="0070C0"/>
                </a:solidFill>
              </a:rPr>
              <a:t>Basic characteristics</a:t>
            </a:r>
            <a:endParaRPr lang="sk-SK" dirty="0">
              <a:solidFill>
                <a:srgbClr val="0070C0"/>
              </a:solidFill>
            </a:endParaRPr>
          </a:p>
        </p:txBody>
      </p:sp>
      <p:sp>
        <p:nvSpPr>
          <p:cNvPr id="3" name="Zástupný objekt pre obsah 2">
            <a:extLst>
              <a:ext uri="{FF2B5EF4-FFF2-40B4-BE49-F238E27FC236}">
                <a16:creationId xmlns:a16="http://schemas.microsoft.com/office/drawing/2014/main" id="{5F299881-52BB-4A0A-871B-900926846B8B}"/>
              </a:ext>
            </a:extLst>
          </p:cNvPr>
          <p:cNvSpPr>
            <a:spLocks noGrp="1"/>
          </p:cNvSpPr>
          <p:nvPr>
            <p:ph idx="1"/>
          </p:nvPr>
        </p:nvSpPr>
        <p:spPr>
          <a:xfrm>
            <a:off x="838200" y="1408922"/>
            <a:ext cx="10515600" cy="4768041"/>
          </a:xfrm>
        </p:spPr>
        <p:txBody>
          <a:bodyPr>
            <a:normAutofit fontScale="85000" lnSpcReduction="10000"/>
          </a:bodyPr>
          <a:lstStyle/>
          <a:p>
            <a:pPr>
              <a:lnSpc>
                <a:spcPct val="160000"/>
              </a:lnSpc>
            </a:pPr>
            <a:r>
              <a:rPr lang="en-US" sz="2400" b="1" dirty="0"/>
              <a:t>Slovak Centre for Communication and Development (SCCD)  </a:t>
            </a:r>
            <a:r>
              <a:rPr lang="en-US" sz="2400" dirty="0"/>
              <a:t>is a non-profit, non-governmental, and non-religious independent organization, focused on “… </a:t>
            </a:r>
            <a:r>
              <a:rPr lang="en-US" sz="2400" i="1" dirty="0"/>
              <a:t>generally beneficial services in the areas of (1) creation, development, protection, restoration and presentation of cultural and spiritual values, as well as (2) services in the field of research, development, scientific-technical innovation and communication areas</a:t>
            </a:r>
            <a:r>
              <a:rPr lang="en-US" sz="2400" dirty="0"/>
              <a:t>.” (SCCD Statute, Art. III)</a:t>
            </a:r>
          </a:p>
          <a:p>
            <a:pPr>
              <a:lnSpc>
                <a:spcPct val="160000"/>
              </a:lnSpc>
            </a:pPr>
            <a:r>
              <a:rPr lang="en-US" sz="2400" dirty="0"/>
              <a:t>We operate on the principle of Think Tanks, and/or forming/participating in expert working coalitions and networks, larger or smaller, depending on a </a:t>
            </a:r>
            <a:r>
              <a:rPr lang="en-US" sz="2400" dirty="0" err="1"/>
              <a:t>programme</a:t>
            </a:r>
            <a:r>
              <a:rPr lang="en-US" sz="2400" dirty="0"/>
              <a:t> or project.</a:t>
            </a:r>
          </a:p>
          <a:p>
            <a:pPr>
              <a:lnSpc>
                <a:spcPct val="160000"/>
              </a:lnSpc>
            </a:pPr>
            <a:r>
              <a:rPr lang="en-US" sz="2400" dirty="0"/>
              <a:t>Slovak organization established in April 2005 in Bratislava.</a:t>
            </a:r>
          </a:p>
          <a:p>
            <a:pPr>
              <a:lnSpc>
                <a:spcPct val="160000"/>
              </a:lnSpc>
            </a:pPr>
            <a:r>
              <a:rPr lang="en-US" sz="2400" dirty="0"/>
              <a:t>Mission: “</a:t>
            </a:r>
            <a:r>
              <a:rPr lang="en-US" sz="2400" i="1" dirty="0"/>
              <a:t>Be the change you want to see in the world</a:t>
            </a:r>
            <a:r>
              <a:rPr lang="en-US" sz="2400" dirty="0"/>
              <a:t>” (G</a:t>
            </a:r>
            <a:r>
              <a:rPr lang="sk-SK" sz="2400" dirty="0"/>
              <a:t>á</a:t>
            </a:r>
            <a:r>
              <a:rPr lang="en-US" sz="2400" dirty="0" err="1"/>
              <a:t>ndh</a:t>
            </a:r>
            <a:r>
              <a:rPr lang="sk-SK" sz="2400" dirty="0"/>
              <a:t>í</a:t>
            </a:r>
            <a:r>
              <a:rPr lang="en-US" sz="2400" dirty="0"/>
              <a:t>)</a:t>
            </a:r>
          </a:p>
          <a:p>
            <a:pPr marL="0" indent="0">
              <a:buNone/>
            </a:pPr>
            <a:endParaRPr lang="sk-SK" dirty="0"/>
          </a:p>
        </p:txBody>
      </p:sp>
    </p:spTree>
    <p:extLst>
      <p:ext uri="{BB962C8B-B14F-4D97-AF65-F5344CB8AC3E}">
        <p14:creationId xmlns:p14="http://schemas.microsoft.com/office/powerpoint/2010/main" val="991113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18C2BA-DDF6-4B70-8FBA-897766BEFFA6}"/>
              </a:ext>
            </a:extLst>
          </p:cNvPr>
          <p:cNvSpPr>
            <a:spLocks noGrp="1"/>
          </p:cNvSpPr>
          <p:nvPr>
            <p:ph type="title"/>
          </p:nvPr>
        </p:nvSpPr>
        <p:spPr/>
        <p:txBody>
          <a:bodyPr/>
          <a:lstStyle/>
          <a:p>
            <a:r>
              <a:rPr lang="en-US" dirty="0">
                <a:solidFill>
                  <a:srgbClr val="0070C0"/>
                </a:solidFill>
              </a:rPr>
              <a:t>Now more straightforward …</a:t>
            </a:r>
            <a:endParaRPr lang="sk-SK" dirty="0">
              <a:solidFill>
                <a:srgbClr val="0070C0"/>
              </a:solidFill>
            </a:endParaRPr>
          </a:p>
        </p:txBody>
      </p:sp>
      <p:sp>
        <p:nvSpPr>
          <p:cNvPr id="3" name="Zástupný objekt pre obsah 2">
            <a:extLst>
              <a:ext uri="{FF2B5EF4-FFF2-40B4-BE49-F238E27FC236}">
                <a16:creationId xmlns:a16="http://schemas.microsoft.com/office/drawing/2014/main" id="{1AD87AD8-964E-458C-9323-BD24DB694FAA}"/>
              </a:ext>
            </a:extLst>
          </p:cNvPr>
          <p:cNvSpPr>
            <a:spLocks noGrp="1"/>
          </p:cNvSpPr>
          <p:nvPr>
            <p:ph idx="1"/>
          </p:nvPr>
        </p:nvSpPr>
        <p:spPr>
          <a:xfrm>
            <a:off x="838200" y="1828800"/>
            <a:ext cx="10515600" cy="4348163"/>
          </a:xfrm>
        </p:spPr>
        <p:txBody>
          <a:bodyPr/>
          <a:lstStyle/>
          <a:p>
            <a:r>
              <a:rPr lang="en-US" sz="2000" dirty="0"/>
              <a:t>Categories: </a:t>
            </a:r>
            <a:r>
              <a:rPr lang="en-US" sz="2000" b="1" dirty="0"/>
              <a:t>Global Education </a:t>
            </a:r>
            <a:r>
              <a:rPr lang="en-US" sz="2000" dirty="0"/>
              <a:t>and </a:t>
            </a:r>
            <a:r>
              <a:rPr lang="en-US" sz="2000" b="1" dirty="0"/>
              <a:t>Development Assistance</a:t>
            </a:r>
            <a:r>
              <a:rPr lang="en-US" sz="2000" dirty="0"/>
              <a:t>.</a:t>
            </a:r>
          </a:p>
          <a:p>
            <a:r>
              <a:rPr lang="en-US" sz="2000" dirty="0"/>
              <a:t>Themes/topics: </a:t>
            </a:r>
            <a:r>
              <a:rPr lang="en-US" sz="2000" b="1" dirty="0">
                <a:solidFill>
                  <a:schemeClr val="accent1">
                    <a:lumMod val="75000"/>
                  </a:schemeClr>
                </a:solidFill>
              </a:rPr>
              <a:t>sustainable development</a:t>
            </a:r>
            <a:r>
              <a:rPr lang="en-US" sz="2000" dirty="0"/>
              <a:t>, </a:t>
            </a:r>
            <a:r>
              <a:rPr lang="en-US" sz="2000" b="1" dirty="0">
                <a:solidFill>
                  <a:schemeClr val="accent1">
                    <a:lumMod val="75000"/>
                  </a:schemeClr>
                </a:solidFill>
              </a:rPr>
              <a:t>protection of environment</a:t>
            </a:r>
            <a:r>
              <a:rPr lang="en-US" sz="2000" dirty="0"/>
              <a:t>, critical thinking</a:t>
            </a:r>
            <a:r>
              <a:rPr lang="en-US" sz="2000" b="1" dirty="0"/>
              <a:t>, </a:t>
            </a:r>
            <a:r>
              <a:rPr lang="en-US" sz="2000" b="1" dirty="0">
                <a:solidFill>
                  <a:schemeClr val="accent1">
                    <a:lumMod val="75000"/>
                  </a:schemeClr>
                </a:solidFill>
              </a:rPr>
              <a:t>gender equality</a:t>
            </a:r>
            <a:r>
              <a:rPr lang="en-US" sz="2000" b="1" dirty="0"/>
              <a:t>,</a:t>
            </a:r>
            <a:r>
              <a:rPr lang="en-US" sz="2000" dirty="0"/>
              <a:t> decent work, eradication of poverty, protection of native cultures and sites, access to health…</a:t>
            </a:r>
          </a:p>
          <a:p>
            <a:r>
              <a:rPr lang="en-US" sz="2000" dirty="0"/>
              <a:t>Partnership: </a:t>
            </a:r>
            <a:r>
              <a:rPr lang="en-US" sz="2000" b="1" dirty="0"/>
              <a:t>90 % regional and international;</a:t>
            </a:r>
            <a:r>
              <a:rPr lang="en-US" sz="2000" dirty="0"/>
              <a:t> </a:t>
            </a:r>
            <a:r>
              <a:rPr lang="en-US" sz="2000" b="1" dirty="0"/>
              <a:t>10 % local</a:t>
            </a:r>
            <a:r>
              <a:rPr lang="en-US" sz="2000" dirty="0"/>
              <a:t>.</a:t>
            </a:r>
          </a:p>
          <a:p>
            <a:r>
              <a:rPr lang="en-US" sz="2000" b="1" dirty="0"/>
              <a:t>Territorial</a:t>
            </a:r>
            <a:r>
              <a:rPr lang="en-US" sz="2000" dirty="0"/>
              <a:t> focus in GE – Slovakia + Global South</a:t>
            </a:r>
          </a:p>
          <a:p>
            <a:r>
              <a:rPr lang="en-US" sz="2000" dirty="0"/>
              <a:t>In DA we are programmatically and strategically focusing on </a:t>
            </a:r>
            <a:r>
              <a:rPr lang="en-US" sz="2000" b="1" dirty="0"/>
              <a:t>Eastern Europe </a:t>
            </a:r>
            <a:r>
              <a:rPr lang="en-US" sz="2000" dirty="0"/>
              <a:t>and </a:t>
            </a:r>
            <a:r>
              <a:rPr lang="en-US" sz="2000" b="1" dirty="0"/>
              <a:t>former Soviet Union countries</a:t>
            </a:r>
            <a:r>
              <a:rPr lang="en-US" sz="2000" dirty="0"/>
              <a:t> (including Central Asia)</a:t>
            </a:r>
          </a:p>
          <a:p>
            <a:r>
              <a:rPr lang="en-US" sz="2000" i="1" dirty="0"/>
              <a:t>Why?</a:t>
            </a:r>
          </a:p>
          <a:p>
            <a:r>
              <a:rPr lang="en-US" sz="2000" b="1" dirty="0"/>
              <a:t>Membership</a:t>
            </a:r>
            <a:r>
              <a:rPr lang="en-US" sz="2000" dirty="0"/>
              <a:t>: Slovak Commission for UNESCO; AMBRELA </a:t>
            </a:r>
          </a:p>
          <a:p>
            <a:r>
              <a:rPr lang="en-US" sz="2000" b="1" dirty="0"/>
              <a:t>Informal membership</a:t>
            </a:r>
            <a:r>
              <a:rPr lang="en-US" sz="2000" dirty="0"/>
              <a:t>: Clean Clothes Campaign, EUSTORY network</a:t>
            </a:r>
          </a:p>
          <a:p>
            <a:endParaRPr lang="en-US" sz="2000" dirty="0"/>
          </a:p>
          <a:p>
            <a:endParaRPr lang="en-US" sz="2000" dirty="0"/>
          </a:p>
          <a:p>
            <a:endParaRPr lang="en-US" sz="2000" dirty="0"/>
          </a:p>
          <a:p>
            <a:endParaRPr lang="en-US" sz="1000" dirty="0"/>
          </a:p>
          <a:p>
            <a:endParaRPr lang="sk-SK" dirty="0"/>
          </a:p>
        </p:txBody>
      </p:sp>
    </p:spTree>
    <p:extLst>
      <p:ext uri="{BB962C8B-B14F-4D97-AF65-F5344CB8AC3E}">
        <p14:creationId xmlns:p14="http://schemas.microsoft.com/office/powerpoint/2010/main" val="2519385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4B6280-A89F-4A56-878F-68CA9B12D084}"/>
              </a:ext>
            </a:extLst>
          </p:cNvPr>
          <p:cNvSpPr>
            <a:spLocks noGrp="1"/>
          </p:cNvSpPr>
          <p:nvPr>
            <p:ph type="title"/>
          </p:nvPr>
        </p:nvSpPr>
        <p:spPr/>
        <p:txBody>
          <a:bodyPr/>
          <a:lstStyle/>
          <a:p>
            <a:r>
              <a:rPr lang="en-US" dirty="0">
                <a:solidFill>
                  <a:srgbClr val="0070C0"/>
                </a:solidFill>
              </a:rPr>
              <a:t>MOLDOVA</a:t>
            </a:r>
            <a:r>
              <a:rPr lang="en-US" dirty="0"/>
              <a:t> </a:t>
            </a:r>
            <a:endParaRPr lang="sk-SK" dirty="0"/>
          </a:p>
        </p:txBody>
      </p:sp>
      <p:sp>
        <p:nvSpPr>
          <p:cNvPr id="3" name="Zástupný objekt pre obsah 2">
            <a:extLst>
              <a:ext uri="{FF2B5EF4-FFF2-40B4-BE49-F238E27FC236}">
                <a16:creationId xmlns:a16="http://schemas.microsoft.com/office/drawing/2014/main" id="{9EB5749D-74EA-4A9E-96B3-974CBFEE7BD0}"/>
              </a:ext>
            </a:extLst>
          </p:cNvPr>
          <p:cNvSpPr>
            <a:spLocks noGrp="1"/>
          </p:cNvSpPr>
          <p:nvPr>
            <p:ph idx="1"/>
          </p:nvPr>
        </p:nvSpPr>
        <p:spPr>
          <a:xfrm>
            <a:off x="838200" y="2481943"/>
            <a:ext cx="10515600" cy="3695020"/>
          </a:xfrm>
        </p:spPr>
        <p:txBody>
          <a:bodyPr>
            <a:normAutofit/>
          </a:bodyPr>
          <a:lstStyle/>
          <a:p>
            <a:r>
              <a:rPr lang="en-US" sz="2000" dirty="0"/>
              <a:t>2005-2011 - Gender equality (eradication of poverty of rural women; access to decision-making positions</a:t>
            </a:r>
            <a:r>
              <a:rPr lang="sk-SK" sz="2000" dirty="0"/>
              <a:t>, </a:t>
            </a:r>
            <a:r>
              <a:rPr lang="sk-SK" sz="2000" dirty="0" err="1"/>
              <a:t>women</a:t>
            </a:r>
            <a:r>
              <a:rPr lang="sk-SK" sz="2000" dirty="0"/>
              <a:t> </a:t>
            </a:r>
            <a:r>
              <a:rPr lang="sk-SK" sz="2000" dirty="0" err="1"/>
              <a:t>SMEs</a:t>
            </a:r>
            <a:r>
              <a:rPr lang="en-US" sz="2000" dirty="0"/>
              <a:t>)</a:t>
            </a:r>
          </a:p>
          <a:p>
            <a:r>
              <a:rPr lang="en-US" sz="2000" dirty="0"/>
              <a:t>2015 - Decent work and decent wage (textile workers)</a:t>
            </a:r>
          </a:p>
          <a:p>
            <a:endParaRPr lang="en-US" sz="2000" dirty="0"/>
          </a:p>
          <a:p>
            <a:r>
              <a:rPr lang="en-US" sz="2000" dirty="0"/>
              <a:t>2020-2022 </a:t>
            </a:r>
            <a:r>
              <a:rPr lang="sk-SK" sz="2000" dirty="0" err="1"/>
              <a:t>Agrifood</a:t>
            </a:r>
            <a:r>
              <a:rPr lang="sk-SK" sz="2000" dirty="0"/>
              <a:t> Business </a:t>
            </a:r>
            <a:r>
              <a:rPr lang="sk-SK" sz="2000" dirty="0" err="1"/>
              <a:t>Incubator</a:t>
            </a:r>
            <a:r>
              <a:rPr lang="sk-SK" sz="2000" dirty="0"/>
              <a:t> (AFB) - </a:t>
            </a:r>
            <a:r>
              <a:rPr lang="sk-SK" sz="2000" dirty="0" err="1"/>
              <a:t>Catalyzing</a:t>
            </a:r>
            <a:r>
              <a:rPr lang="sk-SK" sz="2000" dirty="0"/>
              <a:t> </a:t>
            </a:r>
            <a:r>
              <a:rPr lang="sk-SK" sz="2000" dirty="0" err="1"/>
              <a:t>Entrepreneurial</a:t>
            </a:r>
            <a:r>
              <a:rPr lang="sk-SK" sz="2000" dirty="0"/>
              <a:t> </a:t>
            </a:r>
            <a:r>
              <a:rPr lang="sk-SK" sz="2000" dirty="0" err="1"/>
              <a:t>Innovations</a:t>
            </a:r>
            <a:r>
              <a:rPr lang="sk-SK" sz="2000" dirty="0"/>
              <a:t> in </a:t>
            </a:r>
            <a:r>
              <a:rPr lang="sk-SK" sz="2000" dirty="0" err="1"/>
              <a:t>Rural</a:t>
            </a:r>
            <a:r>
              <a:rPr lang="sk-SK" sz="2000" dirty="0"/>
              <a:t> </a:t>
            </a:r>
            <a:r>
              <a:rPr lang="sk-SK" sz="2000" dirty="0" err="1"/>
              <a:t>Moldova</a:t>
            </a:r>
            <a:r>
              <a:rPr lang="en-US" sz="2000" dirty="0"/>
              <a:t> (support of </a:t>
            </a:r>
            <a:r>
              <a:rPr lang="en-US" sz="2000" dirty="0" err="1"/>
              <a:t>SlovakAid</a:t>
            </a:r>
            <a:r>
              <a:rPr lang="en-US" sz="2000" dirty="0"/>
              <a:t>)</a:t>
            </a:r>
          </a:p>
          <a:p>
            <a:r>
              <a:rPr lang="en-US" sz="2000" dirty="0"/>
              <a:t>2022 V4 Moldova ECO-AGRO-FOOD – New perspective of agriculture (support of </a:t>
            </a:r>
            <a:r>
              <a:rPr lang="en-US" sz="2000" dirty="0" err="1"/>
              <a:t>Visegrad</a:t>
            </a:r>
            <a:r>
              <a:rPr lang="en-US" sz="2000" dirty="0"/>
              <a:t> Fund)</a:t>
            </a:r>
          </a:p>
          <a:p>
            <a:r>
              <a:rPr lang="en-US" sz="2000" b="1" dirty="0"/>
              <a:t>2022 – 20028 Green Vector for Moldova's Agri-Food Sector (</a:t>
            </a:r>
            <a:r>
              <a:rPr lang="en-US" sz="2000" b="1" dirty="0" err="1"/>
              <a:t>suppot</a:t>
            </a:r>
            <a:r>
              <a:rPr lang="en-US" sz="2000" b="1" dirty="0"/>
              <a:t> of </a:t>
            </a:r>
            <a:r>
              <a:rPr lang="en-US" sz="2000" b="1" dirty="0" err="1"/>
              <a:t>SlovakAid</a:t>
            </a:r>
            <a:r>
              <a:rPr lang="en-US" sz="2000" b="1" dirty="0"/>
              <a:t>)</a:t>
            </a:r>
            <a:endParaRPr lang="en-US" sz="2000" dirty="0"/>
          </a:p>
          <a:p>
            <a:endParaRPr lang="en-US" sz="2000" dirty="0"/>
          </a:p>
          <a:p>
            <a:pPr marL="0" indent="0">
              <a:buNone/>
            </a:pPr>
            <a:endParaRPr lang="en-US" sz="2000" dirty="0"/>
          </a:p>
          <a:p>
            <a:endParaRPr lang="en-US" dirty="0"/>
          </a:p>
          <a:p>
            <a:endParaRPr lang="sk-SK" dirty="0"/>
          </a:p>
        </p:txBody>
      </p:sp>
      <p:pic>
        <p:nvPicPr>
          <p:cNvPr id="5" name="Obrázok 4">
            <a:extLst>
              <a:ext uri="{FF2B5EF4-FFF2-40B4-BE49-F238E27FC236}">
                <a16:creationId xmlns:a16="http://schemas.microsoft.com/office/drawing/2014/main" id="{541463E4-F910-46F8-8AFA-0469DEFD26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51884"/>
            <a:ext cx="1297830" cy="752043"/>
          </a:xfrm>
          <a:prstGeom prst="rect">
            <a:avLst/>
          </a:prstGeom>
        </p:spPr>
      </p:pic>
    </p:spTree>
    <p:extLst>
      <p:ext uri="{BB962C8B-B14F-4D97-AF65-F5344CB8AC3E}">
        <p14:creationId xmlns:p14="http://schemas.microsoft.com/office/powerpoint/2010/main" val="4008826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D9478A-C214-43ED-A080-D49735A97393}"/>
              </a:ext>
            </a:extLst>
          </p:cNvPr>
          <p:cNvSpPr>
            <a:spLocks noGrp="1"/>
          </p:cNvSpPr>
          <p:nvPr>
            <p:ph type="title"/>
          </p:nvPr>
        </p:nvSpPr>
        <p:spPr>
          <a:xfrm>
            <a:off x="838200" y="541175"/>
            <a:ext cx="10515600" cy="3900195"/>
          </a:xfrm>
        </p:spPr>
        <p:txBody>
          <a:bodyPr>
            <a:normAutofit/>
          </a:bodyPr>
          <a:lstStyle/>
          <a:p>
            <a:pPr algn="ctr"/>
            <a:r>
              <a:rPr lang="en-US" dirty="0"/>
              <a:t>Thank you for your attention</a:t>
            </a:r>
            <a:br>
              <a:rPr lang="en-US" dirty="0"/>
            </a:br>
            <a:r>
              <a:rPr lang="en-US" dirty="0"/>
              <a:t>and looking forward to our cooperation</a:t>
            </a:r>
            <a:endParaRPr lang="sk-SK" dirty="0"/>
          </a:p>
        </p:txBody>
      </p:sp>
      <p:pic>
        <p:nvPicPr>
          <p:cNvPr id="3" name="Obrázok 2" descr="C:\Users\PC\Documents\SCCD\administrativa\sccd_logo.jpg">
            <a:extLst>
              <a:ext uri="{FF2B5EF4-FFF2-40B4-BE49-F238E27FC236}">
                <a16:creationId xmlns:a16="http://schemas.microsoft.com/office/drawing/2014/main" id="{04372FA5-0352-4A47-97F9-E4B8F5FED3D6}"/>
              </a:ext>
            </a:extLst>
          </p:cNvPr>
          <p:cNvPicPr/>
          <p:nvPr/>
        </p:nvPicPr>
        <p:blipFill>
          <a:blip r:embed="rId2" cstate="print"/>
          <a:srcRect/>
          <a:stretch>
            <a:fillRect/>
          </a:stretch>
        </p:blipFill>
        <p:spPr bwMode="auto">
          <a:xfrm>
            <a:off x="5554824" y="3771811"/>
            <a:ext cx="1082351" cy="1509314"/>
          </a:xfrm>
          <a:prstGeom prst="rect">
            <a:avLst/>
          </a:prstGeom>
          <a:noFill/>
          <a:ln w="9525">
            <a:noFill/>
            <a:miter lim="800000"/>
            <a:headEnd/>
            <a:tailEnd/>
          </a:ln>
        </p:spPr>
      </p:pic>
    </p:spTree>
    <p:extLst>
      <p:ext uri="{BB962C8B-B14F-4D97-AF65-F5344CB8AC3E}">
        <p14:creationId xmlns:p14="http://schemas.microsoft.com/office/powerpoint/2010/main" val="4023839340"/>
      </p:ext>
    </p:extLst>
  </p:cSld>
  <p:clrMapOvr>
    <a:masterClrMapping/>
  </p:clrMapOvr>
</p:sld>
</file>

<file path=ppt/theme/theme1.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377</Words>
  <Application>Microsoft Office PowerPoint</Application>
  <PresentationFormat>Širokouhlá</PresentationFormat>
  <Paragraphs>31</Paragraphs>
  <Slides>5</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5</vt:i4>
      </vt:variant>
    </vt:vector>
  </HeadingPairs>
  <TitlesOfParts>
    <vt:vector size="9" baseType="lpstr">
      <vt:lpstr>Arial</vt:lpstr>
      <vt:lpstr>Calibri</vt:lpstr>
      <vt:lpstr>Calibri Light</vt:lpstr>
      <vt:lpstr>Motív balíka Office</vt:lpstr>
      <vt:lpstr>      Green Vector for Moldova's Agri-Food Sector (SAMRS/2023/ST/MD/1/2)  Introduction of SCCD   </vt:lpstr>
      <vt:lpstr>Basic characteristics</vt:lpstr>
      <vt:lpstr>Now more straightforward …</vt:lpstr>
      <vt:lpstr>MOLDOVA </vt:lpstr>
      <vt:lpstr>Thank you for your attention and looking forward to our cooperation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Slovenské centrum pre komunikáciu a rozvoj  Slovak Centre for Communication and Development</dc:title>
  <dc:creator>SCCD SK</dc:creator>
  <cp:lastModifiedBy>SCCD SK</cp:lastModifiedBy>
  <cp:revision>14</cp:revision>
  <dcterms:created xsi:type="dcterms:W3CDTF">2023-11-28T15:07:52Z</dcterms:created>
  <dcterms:modified xsi:type="dcterms:W3CDTF">2023-11-29T08:59:36Z</dcterms:modified>
</cp:coreProperties>
</file>