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57" r:id="rId4"/>
    <p:sldId id="263" r:id="rId5"/>
    <p:sldId id="268" r:id="rId6"/>
    <p:sldId id="271" r:id="rId7"/>
    <p:sldId id="258" r:id="rId8"/>
    <p:sldId id="265" r:id="rId9"/>
    <p:sldId id="267" r:id="rId10"/>
    <p:sldId id="260" r:id="rId11"/>
    <p:sldId id="259" r:id="rId12"/>
    <p:sldId id="261" r:id="rId13"/>
    <p:sldId id="262" r:id="rId14"/>
    <p:sldId id="264" r:id="rId15"/>
    <p:sldId id="273" r:id="rId16"/>
    <p:sldId id="266" r:id="rId17"/>
    <p:sldId id="269" r:id="rId18"/>
    <p:sldId id="270" r:id="rId19"/>
    <p:sldId id="274" r:id="rId20"/>
    <p:sldId id="277" r:id="rId21"/>
    <p:sldId id="276" r:id="rId22"/>
    <p:sldId id="282" r:id="rId23"/>
    <p:sldId id="287" r:id="rId24"/>
    <p:sldId id="280" r:id="rId25"/>
    <p:sldId id="281" r:id="rId26"/>
    <p:sldId id="278" r:id="rId27"/>
    <p:sldId id="283" r:id="rId28"/>
    <p:sldId id="285" r:id="rId29"/>
    <p:sldId id="286" r:id="rId30"/>
    <p:sldId id="284" r:id="rId31"/>
    <p:sldId id="279" r:id="rId32"/>
    <p:sldId id="275" r:id="rId33"/>
    <p:sldId id="272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Phase 1 </a:t>
            </a:r>
          </a:p>
          <a:p>
            <a:pPr>
              <a:defRPr/>
            </a:pPr>
            <a:r>
              <a:rPr lang="sk-SK" sz="1800" dirty="0"/>
              <a:t>660.000 euros</a:t>
            </a:r>
          </a:p>
        </c:rich>
      </c:tx>
      <c:layout>
        <c:manualLayout>
          <c:xMode val="edge"/>
          <c:yMode val="edge"/>
          <c:x val="0.37734944590259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4-8AFE-4567-86DB-79AFBA2790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8AFE-4567-86DB-79AFBA2790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6-8AFE-4567-86DB-79AFBA2790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8AFE-4567-86DB-79AFBA2790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8AFE-4567-86DB-79AFBA2790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8-8AFE-4567-86DB-79AFBA2790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8AFE-4567-86DB-79AFBA2790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4-8AFE-4567-86DB-79AFBA2790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5-8AFE-4567-86DB-79AFBA2790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6-8AFE-4567-86DB-79AFBA2790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7-8AFE-4567-86DB-79AFBA2790F0}"/>
                </c:ext>
              </c:extLst>
            </c:dLbl>
            <c:dLbl>
              <c:idx val="4"/>
              <c:layout>
                <c:manualLayout>
                  <c:x val="-0.11805555555555559"/>
                  <c:y val="-2.6790863766981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FE-4567-86DB-79AFBA2790F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8-8AFE-4567-86DB-79AFBA2790F0}"/>
                </c:ext>
              </c:extLst>
            </c:dLbl>
            <c:dLbl>
              <c:idx val="6"/>
              <c:layout>
                <c:manualLayout>
                  <c:x val="-2.5462962962963007E-2"/>
                  <c:y val="2.6790863766981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FE-4567-86DB-79AFBA2790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Personnel</c:v>
                </c:pt>
                <c:pt idx="1">
                  <c:v>Travel</c:v>
                </c:pt>
                <c:pt idx="2">
                  <c:v>External services</c:v>
                </c:pt>
                <c:pt idx="3">
                  <c:v>Consumables</c:v>
                </c:pt>
                <c:pt idx="4">
                  <c:v>Capital costs</c:v>
                </c:pt>
                <c:pt idx="5">
                  <c:v>Project mngm</c:v>
                </c:pt>
                <c:pt idx="6">
                  <c:v>Indirect costs</c:v>
                </c:pt>
              </c:strCache>
            </c:strRef>
          </c:cat>
          <c:val>
            <c:numRef>
              <c:f>Hárok1!$C$2:$C$8</c:f>
              <c:numCache>
                <c:formatCode>General</c:formatCode>
                <c:ptCount val="7"/>
                <c:pt idx="0">
                  <c:v>53040</c:v>
                </c:pt>
                <c:pt idx="1">
                  <c:v>20120</c:v>
                </c:pt>
                <c:pt idx="2">
                  <c:v>101332</c:v>
                </c:pt>
                <c:pt idx="3">
                  <c:v>40000</c:v>
                </c:pt>
                <c:pt idx="4">
                  <c:v>279892</c:v>
                </c:pt>
                <c:pt idx="5">
                  <c:v>119616</c:v>
                </c:pt>
                <c:pt idx="6">
                  <c:v>46000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8AFE-4567-86DB-79AFBA2790F0}"/>
            </c:ext>
          </c:extLst>
        </c:ser>
        <c:ser>
          <c:idx val="1"/>
          <c:order val="1"/>
          <c:tx>
            <c:strRef>
              <c:f>Hárok1!$B$1</c:f>
              <c:strCache>
                <c:ptCount val="1"/>
                <c:pt idx="0">
                  <c:v>Fáza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A-8AFE-4567-86DB-79AFBA2790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8AFE-4567-86DB-79AFBA2790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C-8AFE-4567-86DB-79AFBA2790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8AFE-4567-86DB-79AFBA2790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E-8AFE-4567-86DB-79AFBA2790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F-8AFE-4567-86DB-79AFBA2790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0-8AFE-4567-86DB-79AFBA2790F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A-8AFE-4567-86DB-79AFBA2790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B-8AFE-4567-86DB-79AFBA2790F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C-8AFE-4567-86DB-79AFBA2790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D-8AFE-4567-86DB-79AFBA2790F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E-8AFE-4567-86DB-79AFBA2790F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F-8AFE-4567-86DB-79AFBA2790F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0-8AFE-4567-86DB-79AFBA2790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Personnel</c:v>
                </c:pt>
                <c:pt idx="1">
                  <c:v>Travel</c:v>
                </c:pt>
                <c:pt idx="2">
                  <c:v>External services</c:v>
                </c:pt>
                <c:pt idx="3">
                  <c:v>Consumables</c:v>
                </c:pt>
                <c:pt idx="4">
                  <c:v>Capital costs</c:v>
                </c:pt>
                <c:pt idx="5">
                  <c:v>Project mngm</c:v>
                </c:pt>
                <c:pt idx="6">
                  <c:v>Indirect costs</c:v>
                </c:pt>
              </c:strCache>
            </c:strRef>
          </c:cat>
          <c:val>
            <c:numRef>
              <c:f>Hárok1!$B$2:$B$8</c:f>
              <c:numCache>
                <c:formatCode>0%</c:formatCode>
                <c:ptCount val="7"/>
                <c:pt idx="0">
                  <c:v>8.0363636363636359E-2</c:v>
                </c:pt>
                <c:pt idx="1">
                  <c:v>3.0484848484848486E-2</c:v>
                </c:pt>
                <c:pt idx="2">
                  <c:v>0.15353333333333333</c:v>
                </c:pt>
                <c:pt idx="3">
                  <c:v>6.0606060606060608E-2</c:v>
                </c:pt>
                <c:pt idx="4">
                  <c:v>0.42407878787878789</c:v>
                </c:pt>
                <c:pt idx="5">
                  <c:v>0.18123636363636364</c:v>
                </c:pt>
                <c:pt idx="6">
                  <c:v>6.9696969696969702E-2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8AFE-4567-86DB-79AFBA2790F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Phase 2</a:t>
            </a:r>
          </a:p>
          <a:p>
            <a:pPr>
              <a:defRPr/>
            </a:pPr>
            <a:r>
              <a:rPr lang="sk-SK" sz="1800" dirty="0"/>
              <a:t>440.000 euros</a:t>
            </a:r>
          </a:p>
        </c:rich>
      </c:tx>
      <c:layout>
        <c:manualLayout>
          <c:xMode val="edge"/>
          <c:yMode val="edge"/>
          <c:x val="0.428275371828521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F8F6-4F76-BB4E-6732C13719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F8F6-4F76-BB4E-6732C13719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F8F6-4F76-BB4E-6732C13719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F8F6-4F76-BB4E-6732C13719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F8F6-4F76-BB4E-6732C13719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F8F6-4F76-BB4E-6732C13719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F8F6-4F76-BB4E-6732C13719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1-F8F6-4F76-BB4E-6732C13719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3-F8F6-4F76-BB4E-6732C13719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5-F8F6-4F76-BB4E-6732C13719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7-F8F6-4F76-BB4E-6732C1371906}"/>
                </c:ext>
              </c:extLst>
            </c:dLbl>
            <c:dLbl>
              <c:idx val="4"/>
              <c:layout>
                <c:manualLayout>
                  <c:x val="-0.11805555555555559"/>
                  <c:y val="-2.6790863766981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6-4F76-BB4E-6732C137190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B-F8F6-4F76-BB4E-6732C1371906}"/>
                </c:ext>
              </c:extLst>
            </c:dLbl>
            <c:dLbl>
              <c:idx val="6"/>
              <c:layout>
                <c:manualLayout>
                  <c:x val="-3.0092592592592591E-2"/>
                  <c:y val="2.1432691013584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F6-4F76-BB4E-6732C13719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Personnel</c:v>
                </c:pt>
                <c:pt idx="1">
                  <c:v>Travel</c:v>
                </c:pt>
                <c:pt idx="2">
                  <c:v>External services</c:v>
                </c:pt>
                <c:pt idx="3">
                  <c:v>Consumables</c:v>
                </c:pt>
                <c:pt idx="4">
                  <c:v>Capital costs</c:v>
                </c:pt>
                <c:pt idx="5">
                  <c:v>Project mngm</c:v>
                </c:pt>
                <c:pt idx="6">
                  <c:v>Indirect costs</c:v>
                </c:pt>
              </c:strCache>
            </c:strRef>
          </c:cat>
          <c:val>
            <c:numRef>
              <c:f>Hárok1!$C$2:$C$8</c:f>
              <c:numCache>
                <c:formatCode>General</c:formatCode>
                <c:ptCount val="7"/>
                <c:pt idx="0">
                  <c:v>65800</c:v>
                </c:pt>
                <c:pt idx="1">
                  <c:v>19740</c:v>
                </c:pt>
                <c:pt idx="2">
                  <c:v>97280</c:v>
                </c:pt>
                <c:pt idx="3">
                  <c:v>20000</c:v>
                </c:pt>
                <c:pt idx="4">
                  <c:v>105280</c:v>
                </c:pt>
                <c:pt idx="5">
                  <c:v>101100</c:v>
                </c:pt>
                <c:pt idx="6">
                  <c:v>30800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E-F8F6-4F76-BB4E-6732C1371906}"/>
            </c:ext>
          </c:extLst>
        </c:ser>
        <c:ser>
          <c:idx val="1"/>
          <c:order val="1"/>
          <c:tx>
            <c:strRef>
              <c:f>Hárok1!$B$1</c:f>
              <c:strCache>
                <c:ptCount val="1"/>
                <c:pt idx="0">
                  <c:v>Fáza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0-F8F6-4F76-BB4E-6732C13719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2-F8F6-4F76-BB4E-6732C13719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4-F8F6-4F76-BB4E-6732C13719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6-F8F6-4F76-BB4E-6732C13719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8-F8F6-4F76-BB4E-6732C13719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A-F8F6-4F76-BB4E-6732C137190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C-F8F6-4F76-BB4E-6732C13719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0-F8F6-4F76-BB4E-6732C137190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2-F8F6-4F76-BB4E-6732C13719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4-F8F6-4F76-BB4E-6732C13719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6-F8F6-4F76-BB4E-6732C137190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8-F8F6-4F76-BB4E-6732C137190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A-F8F6-4F76-BB4E-6732C137190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C-F8F6-4F76-BB4E-6732C137190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Personnel</c:v>
                </c:pt>
                <c:pt idx="1">
                  <c:v>Travel</c:v>
                </c:pt>
                <c:pt idx="2">
                  <c:v>External services</c:v>
                </c:pt>
                <c:pt idx="3">
                  <c:v>Consumables</c:v>
                </c:pt>
                <c:pt idx="4">
                  <c:v>Capital costs</c:v>
                </c:pt>
                <c:pt idx="5">
                  <c:v>Project mngm</c:v>
                </c:pt>
                <c:pt idx="6">
                  <c:v>Indirect costs</c:v>
                </c:pt>
              </c:strCache>
            </c:strRef>
          </c:cat>
          <c:val>
            <c:numRef>
              <c:f>Hárok1!$B$2:$B$8</c:f>
              <c:numCache>
                <c:formatCode>0%</c:formatCode>
                <c:ptCount val="7"/>
                <c:pt idx="0">
                  <c:v>0.14954545454545454</c:v>
                </c:pt>
                <c:pt idx="1">
                  <c:v>4.4863636363636362E-2</c:v>
                </c:pt>
                <c:pt idx="2">
                  <c:v>0.22109090909090909</c:v>
                </c:pt>
                <c:pt idx="3">
                  <c:v>4.5454545454545456E-2</c:v>
                </c:pt>
                <c:pt idx="4">
                  <c:v>0.23927272727272728</c:v>
                </c:pt>
                <c:pt idx="5">
                  <c:v>0.22977272727272727</c:v>
                </c:pt>
                <c:pt idx="6">
                  <c:v>7.0000000000000007E-2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D-F8F6-4F76-BB4E-6732C137190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Phase 1 </a:t>
            </a:r>
          </a:p>
          <a:p>
            <a:pPr>
              <a:defRPr/>
            </a:pPr>
            <a:r>
              <a:rPr lang="sk-SK" sz="1800" dirty="0"/>
              <a:t>660.000 euros</a:t>
            </a:r>
          </a:p>
        </c:rich>
      </c:tx>
      <c:layout>
        <c:manualLayout>
          <c:xMode val="edge"/>
          <c:yMode val="edge"/>
          <c:x val="0.37734944590259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3DD1-4DFD-BF37-7D7486B706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3DD1-4DFD-BF37-7D7486B706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3DD1-4DFD-BF37-7D7486B706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3DD1-4DFD-BF37-7D7486B706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3DD1-4DFD-BF37-7D7486B706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3DD1-4DFD-BF37-7D7486B706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3DD1-4DFD-BF37-7D7486B706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E-3DD1-4DFD-BF37-7D7486B706D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1-3DD1-4DFD-BF37-7D7486B706D6}"/>
                </c:ext>
              </c:extLst>
            </c:dLbl>
            <c:dLbl>
              <c:idx val="1"/>
              <c:layout>
                <c:manualLayout>
                  <c:x val="1.851851851851851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1-4DFD-BF37-7D7486B706D6}"/>
                </c:ext>
              </c:extLst>
            </c:dLbl>
            <c:dLbl>
              <c:idx val="2"/>
              <c:layout>
                <c:manualLayout>
                  <c:x val="3.2407407407407371E-2"/>
                  <c:y val="-1.054758416022877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6.8136665208515607E-2"/>
                      <c:h val="9.5027193781481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D1-4DFD-BF37-7D7486B706D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7-3DD1-4DFD-BF37-7D7486B706D6}"/>
                </c:ext>
              </c:extLst>
            </c:dLbl>
            <c:dLbl>
              <c:idx val="4"/>
              <c:layout>
                <c:manualLayout>
                  <c:x val="-3.125E-2"/>
                  <c:y val="-2.67909692428227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>
                  <c15:layout>
                    <c:manualLayout>
                      <c:w val="7.2766294838145229E-2"/>
                      <c:h val="9.50271937814818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DD1-4DFD-BF37-7D7486B706D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B-3DD1-4DFD-BF37-7D7486B706D6}"/>
                </c:ext>
              </c:extLst>
            </c:dLbl>
            <c:dLbl>
              <c:idx val="6"/>
              <c:layout>
                <c:manualLayout>
                  <c:x val="-2.5462962962963007E-2"/>
                  <c:y val="2.6790863766981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D1-4DFD-BF37-7D7486B706D6}"/>
                </c:ext>
              </c:extLst>
            </c:dLbl>
            <c:dLbl>
              <c:idx val="7"/>
              <c:layout>
                <c:manualLayout>
                  <c:x val="-3.4722222222222265E-2"/>
                  <c:y val="1.3395431883490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DD1-4DFD-BF37-7D7486B706D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Hárok1!$A$2:$A$9</c:f>
              <c:strCache>
                <c:ptCount val="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A-all</c:v>
                </c:pt>
                <c:pt idx="6">
                  <c:v>PM</c:v>
                </c:pt>
                <c:pt idx="7">
                  <c:v>Indirect costs</c:v>
                </c:pt>
              </c:strCache>
            </c:strRef>
          </c:cat>
          <c:val>
            <c:numRef>
              <c:f>Hárok1!$C$2:$C$9</c:f>
              <c:numCache>
                <c:formatCode>General</c:formatCode>
                <c:ptCount val="8"/>
                <c:pt idx="0">
                  <c:v>334292</c:v>
                </c:pt>
                <c:pt idx="1">
                  <c:v>24000</c:v>
                </c:pt>
                <c:pt idx="2">
                  <c:v>20000</c:v>
                </c:pt>
                <c:pt idx="3">
                  <c:v>8000</c:v>
                </c:pt>
                <c:pt idx="4">
                  <c:v>31560</c:v>
                </c:pt>
                <c:pt idx="5">
                  <c:v>76532</c:v>
                </c:pt>
                <c:pt idx="6">
                  <c:v>119616</c:v>
                </c:pt>
                <c:pt idx="7">
                  <c:v>46000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E-3DD1-4DFD-BF37-7D7486B706D6}"/>
            </c:ext>
          </c:extLst>
        </c:ser>
        <c:ser>
          <c:idx val="1"/>
          <c:order val="1"/>
          <c:tx>
            <c:strRef>
              <c:f>Hárok1!$B$1</c:f>
              <c:strCache>
                <c:ptCount val="1"/>
                <c:pt idx="0">
                  <c:v>Fáza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0-3DD1-4DFD-BF37-7D7486B706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2-3DD1-4DFD-BF37-7D7486B706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4-3DD1-4DFD-BF37-7D7486B706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6-3DD1-4DFD-BF37-7D7486B706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8-3DD1-4DFD-BF37-7D7486B706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A-3DD1-4DFD-BF37-7D7486B706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C-3DD1-4DFD-BF37-7D7486B706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F-3DD1-4DFD-BF37-7D7486B706D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0-3DD1-4DFD-BF37-7D7486B706D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2-3DD1-4DFD-BF37-7D7486B706D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4-3DD1-4DFD-BF37-7D7486B706D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6-3DD1-4DFD-BF37-7D7486B706D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8-3DD1-4DFD-BF37-7D7486B706D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A-3DD1-4DFD-BF37-7D7486B706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C-3DD1-4DFD-BF37-7D7486B706D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F-3DD1-4DFD-BF37-7D7486B706D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Hárok1!$A$2:$A$9</c:f>
              <c:strCache>
                <c:ptCount val="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A-all</c:v>
                </c:pt>
                <c:pt idx="6">
                  <c:v>PM</c:v>
                </c:pt>
                <c:pt idx="7">
                  <c:v>Indirect costs</c:v>
                </c:pt>
              </c:strCache>
            </c:strRef>
          </c:cat>
          <c:val>
            <c:numRef>
              <c:f>Hárok1!$B$2:$B$9</c:f>
              <c:numCache>
                <c:formatCode>0%</c:formatCode>
                <c:ptCount val="8"/>
                <c:pt idx="0">
                  <c:v>0.50650303030303034</c:v>
                </c:pt>
                <c:pt idx="1">
                  <c:v>3.6363636363636362E-2</c:v>
                </c:pt>
                <c:pt idx="2">
                  <c:v>3.0303030303030304E-2</c:v>
                </c:pt>
                <c:pt idx="3">
                  <c:v>1.2121212121212121E-2</c:v>
                </c:pt>
                <c:pt idx="4">
                  <c:v>4.7818181818181815E-2</c:v>
                </c:pt>
                <c:pt idx="5">
                  <c:v>0.11595757575757576</c:v>
                </c:pt>
                <c:pt idx="6">
                  <c:v>0.18123636363636364</c:v>
                </c:pt>
                <c:pt idx="7">
                  <c:v>6.9696969696969702E-2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D-3DD1-4DFD-BF37-7D7486B706D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Phase 2</a:t>
            </a:r>
          </a:p>
          <a:p>
            <a:pPr>
              <a:defRPr/>
            </a:pPr>
            <a:r>
              <a:rPr lang="sk-SK" sz="1800" dirty="0"/>
              <a:t>440.000 euros</a:t>
            </a:r>
          </a:p>
        </c:rich>
      </c:tx>
      <c:layout>
        <c:manualLayout>
          <c:xMode val="edge"/>
          <c:yMode val="edge"/>
          <c:x val="0.428275371828521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Hárok1!$C$1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0846-414B-BBF5-A35748439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0846-414B-BBF5-A35748439A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5-0846-414B-BBF5-A35748439A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7-0846-414B-BBF5-A35748439A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9-0846-414B-BBF5-A35748439A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B-0846-414B-BBF5-A35748439A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D-0846-414B-BBF5-A35748439A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E-0846-414B-BBF5-A35748439A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1-0846-414B-BBF5-A35748439AE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3-0846-414B-BBF5-A35748439A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5-0846-414B-BBF5-A35748439AE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7-0846-414B-BBF5-A35748439AE8}"/>
                </c:ext>
              </c:extLst>
            </c:dLbl>
            <c:dLbl>
              <c:idx val="4"/>
              <c:layout>
                <c:manualLayout>
                  <c:x val="-1.388888888888897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46-414B-BBF5-A35748439AE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0B-0846-414B-BBF5-A35748439AE8}"/>
                </c:ext>
              </c:extLst>
            </c:dLbl>
            <c:dLbl>
              <c:idx val="6"/>
              <c:layout>
                <c:manualLayout>
                  <c:x val="-1.6203703703703703E-2"/>
                  <c:y val="-3.7507209273773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46-414B-BBF5-A35748439AE8}"/>
                </c:ext>
              </c:extLst>
            </c:dLbl>
            <c:dLbl>
              <c:idx val="7"/>
              <c:layout>
                <c:manualLayout>
                  <c:x val="-4.1666666666666664E-2"/>
                  <c:y val="2.1432691013584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846-414B-BBF5-A35748439AE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Hárok1!$A$2:$A$9</c:f>
              <c:strCache>
                <c:ptCount val="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A-all</c:v>
                </c:pt>
                <c:pt idx="6">
                  <c:v>PM</c:v>
                </c:pt>
                <c:pt idx="7">
                  <c:v>Indirect costs</c:v>
                </c:pt>
              </c:strCache>
            </c:strRef>
          </c:cat>
          <c:val>
            <c:numRef>
              <c:f>Hárok1!$C$2:$C$9</c:f>
              <c:numCache>
                <c:formatCode>General</c:formatCode>
                <c:ptCount val="8"/>
                <c:pt idx="0">
                  <c:v>130680</c:v>
                </c:pt>
                <c:pt idx="1">
                  <c:v>16000</c:v>
                </c:pt>
                <c:pt idx="2">
                  <c:v>30000</c:v>
                </c:pt>
                <c:pt idx="3">
                  <c:v>12000</c:v>
                </c:pt>
                <c:pt idx="4">
                  <c:v>29100</c:v>
                </c:pt>
                <c:pt idx="5">
                  <c:v>90320</c:v>
                </c:pt>
                <c:pt idx="6">
                  <c:v>101100</c:v>
                </c:pt>
                <c:pt idx="7">
                  <c:v>30800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E-0846-414B-BBF5-A35748439AE8}"/>
            </c:ext>
          </c:extLst>
        </c:ser>
        <c:ser>
          <c:idx val="1"/>
          <c:order val="1"/>
          <c:tx>
            <c:strRef>
              <c:f>Hárok1!$B$1</c:f>
              <c:strCache>
                <c:ptCount val="1"/>
                <c:pt idx="0">
                  <c:v>Fáza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0-0846-414B-BBF5-A35748439A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2-0846-414B-BBF5-A35748439A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4-0846-414B-BBF5-A35748439A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6-0846-414B-BBF5-A35748439A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8-0846-414B-BBF5-A35748439A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A-0846-414B-BBF5-A35748439A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C-0846-414B-BBF5-A35748439A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1F-0846-414B-BBF5-A35748439A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0-0846-414B-BBF5-A35748439AE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2-0846-414B-BBF5-A35748439A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4-0846-414B-BBF5-A35748439AE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6-0846-414B-BBF5-A35748439AE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8-0846-414B-BBF5-A35748439AE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A-0846-414B-BBF5-A35748439AE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C-0846-414B-BBF5-A35748439AE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  <c:ext xmlns:c16="http://schemas.microsoft.com/office/drawing/2014/chart" uri="{C3380CC4-5D6E-409C-BE32-E72D297353CC}">
                  <c16:uniqueId val="{0000001F-0846-414B-BBF5-A35748439AE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  <c:ext xmlns:c15="http://schemas.microsoft.com/office/drawing/2012/chart" uri="{CE6537A1-D6FC-4f65-9D91-7224C49458BB}"/>
            </c:extLst>
          </c:dLbls>
          <c:cat>
            <c:strRef>
              <c:f>Hárok1!$A$2:$A$9</c:f>
              <c:strCache>
                <c:ptCount val="8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A-all</c:v>
                </c:pt>
                <c:pt idx="6">
                  <c:v>PM</c:v>
                </c:pt>
                <c:pt idx="7">
                  <c:v>Indirect costs</c:v>
                </c:pt>
              </c:strCache>
            </c:strRef>
          </c:cat>
          <c:val>
            <c:numRef>
              <c:f>Hárok1!$B$2:$B$9</c:f>
              <c:numCache>
                <c:formatCode>0%</c:formatCode>
                <c:ptCount val="8"/>
                <c:pt idx="0">
                  <c:v>0.29699999999999999</c:v>
                </c:pt>
                <c:pt idx="1">
                  <c:v>3.6363636363636362E-2</c:v>
                </c:pt>
                <c:pt idx="2">
                  <c:v>6.8181818181818177E-2</c:v>
                </c:pt>
                <c:pt idx="3">
                  <c:v>2.7272727272727271E-2</c:v>
                </c:pt>
                <c:pt idx="4">
                  <c:v>6.6136363636363632E-2</c:v>
                </c:pt>
                <c:pt idx="5">
                  <c:v>0.20527272727272727</c:v>
                </c:pt>
                <c:pt idx="6">
                  <c:v>0.22977272727272727</c:v>
                </c:pt>
                <c:pt idx="7">
                  <c:v>7.0000000000000007E-2</c:v>
                </c:pt>
              </c:numCache>
            </c:numRef>
          </c:val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1D-0846-414B-BBF5-A35748439AE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E348B-8DDE-423B-99A6-CF27EFA31A5A}" type="datetimeFigureOut">
              <a:rPr lang="sk-SK" smtClean="0"/>
              <a:t>7. 12. 2023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here to edit the text template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A413E-DBA1-452C-B398-0D1A3ACE65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23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A413E-DBA1-452C-B398-0D1A3ACE652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061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F9C9-BB6E-4801-8206-1D68D3BF776C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F49F-AB8A-4A35-8929-639AA68211A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2368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3BF6-5594-495D-9DA4-E28BFBEC61AD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9383-8B46-4C95-BC9B-312481CCDA7D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4330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0D0C-DE19-47AD-9972-2CC9DF1AD2D2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28AC-D7B5-4993-B540-C70DE448B00F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17229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4495-D597-4D01-A1B4-1E6BF2EC473C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5A7E-634C-419B-AA6C-DCEC92C3BE8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28668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EC2E-7A44-4464-ABBE-E273FA6C36AF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C14A1-7B17-4DF5-8AA9-6A1ED9D7B54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8533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6632-B20C-43D0-91B5-D897F2DE5C91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982C-38CD-4303-BBDA-8AB73DA891D8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3098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5C22-9CF6-482B-BB89-3D8740AD1546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0D011-88D8-4523-BD71-7248C3C3FCCD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00480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FAA3-8483-4B66-A200-62765DAA46F4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84D5-FFF0-426C-95E7-F6E1CB3D6117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0590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5DBF-FF95-4B07-A7A7-E62E0C7711D9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C59E-F3CF-459E-9CDD-56657FFFBEF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22513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4241-5F8E-4A55-90F4-839D7E29B89F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ECF7-C4EF-45FE-863D-20723E5461D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9119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A87-73FA-4544-A03C-A2012DFDA295}" type="datetimeFigureOut">
              <a:rPr lang="en-US" altLang="sk-SK"/>
              <a:pPr>
                <a:defRPr/>
              </a:pPr>
              <a:t>12/7/2023</a:t>
            </a:fld>
            <a:endParaRPr lang="en-US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DE693-C4B4-49A1-918A-983CCA1C4830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61361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Click to edit Master title style</a:t>
            </a:r>
            <a:endParaRPr lang="en-US" altLang="sk-SK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Click to edit Master text styles</a:t>
            </a:r>
          </a:p>
          <a:p>
            <a:pPr lvl="1"/>
            <a:r>
              <a:rPr lang="sk-SK" altLang="sk-SK"/>
              <a:t>Second level</a:t>
            </a:r>
          </a:p>
          <a:p>
            <a:pPr lvl="2"/>
            <a:r>
              <a:rPr lang="sk-SK" altLang="sk-SK"/>
              <a:t>Third level</a:t>
            </a:r>
          </a:p>
          <a:p>
            <a:pPr lvl="3"/>
            <a:r>
              <a:rPr lang="sk-SK" altLang="sk-SK"/>
              <a:t>Fourth level</a:t>
            </a:r>
          </a:p>
          <a:p>
            <a:pPr lvl="4"/>
            <a:r>
              <a:rPr lang="sk-SK" altLang="sk-SK"/>
              <a:t>Fifth level</a:t>
            </a:r>
            <a:endParaRPr lang="en-US" alt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78849A-7CA1-49EC-9999-903A0438AE52}" type="datetimeFigureOut">
              <a:rPr lang="en-US" altLang="sk-SK"/>
              <a:t>12/7/2023</a:t>
            </a:fld>
            <a:endParaRPr lang="en-US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DA3D3B-AF35-404A-9038-3EFB33E29D0C}" type="slidenum">
              <a:rPr lang="en-US" altLang="sk-SK"/>
              <a:t>‹#›</a:t>
            </a:fld>
            <a:endParaRPr lang="en-US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317240" y="4340450"/>
            <a:ext cx="733820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sz="2200" b="1" dirty="0"/>
              <a:t>A green vector for Moldova's </a:t>
            </a:r>
            <a:r>
              <a:rPr lang="sk-SK" sz="2200" b="1" dirty="0" err="1"/>
              <a:t>agri-food </a:t>
            </a:r>
            <a:r>
              <a:rPr lang="sk-SK" sz="2200" b="1" dirty="0"/>
              <a:t>sector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 dirty="0"/>
              <a:t>SAMRS/2023/ST/MD/1/2</a:t>
            </a:r>
            <a:endParaRPr lang="sk-SK" sz="2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sz="2000" dirty="0"/>
              <a:t>Meeting with the </a:t>
            </a:r>
            <a:r>
              <a:rPr lang="en-US" sz="2000" dirty="0"/>
              <a:t>Ambassador of the </a:t>
            </a:r>
            <a:r>
              <a:rPr lang="sk-SK" sz="2000" dirty="0"/>
              <a:t>SR</a:t>
            </a:r>
            <a:r>
              <a:rPr lang="en-US" sz="2000" dirty="0"/>
              <a:t> to the Republic of Moldova</a:t>
            </a:r>
            <a:r>
              <a:rPr lang="pl-PL" sz="2000" dirty="0"/>
              <a:t> 29 November 2023, Chisinau</a:t>
            </a:r>
            <a:endParaRPr lang="sk-SK" altLang="sk-SK" sz="20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Tm="565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D5EB4-E7D6-9023-D2E4-E8EE06A6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92223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Intervention scheme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80C9B6-98AD-59D6-4084-D5D7B493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71218C43-9CFF-09FA-137E-86B3CBDBB137}"/>
              </a:ext>
            </a:extLst>
          </p:cNvPr>
          <p:cNvSpPr/>
          <p:nvPr/>
        </p:nvSpPr>
        <p:spPr>
          <a:xfrm>
            <a:off x="350874" y="1260329"/>
            <a:ext cx="8335926" cy="479794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DAC05A3-64DC-972A-642F-5C703A7D4C37}"/>
              </a:ext>
            </a:extLst>
          </p:cNvPr>
          <p:cNvSpPr/>
          <p:nvPr/>
        </p:nvSpPr>
        <p:spPr>
          <a:xfrm>
            <a:off x="1897912" y="2541181"/>
            <a:ext cx="3482164" cy="282028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28192A2-99E4-EFE7-ED21-DDCCAD020799}"/>
              </a:ext>
            </a:extLst>
          </p:cNvPr>
          <p:cNvSpPr/>
          <p:nvPr/>
        </p:nvSpPr>
        <p:spPr>
          <a:xfrm>
            <a:off x="2581055" y="3861853"/>
            <a:ext cx="1499191" cy="12546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383ADB6-0203-24E6-816A-1EA7A2D986A9}"/>
              </a:ext>
            </a:extLst>
          </p:cNvPr>
          <p:cNvSpPr txBox="1"/>
          <p:nvPr/>
        </p:nvSpPr>
        <p:spPr>
          <a:xfrm>
            <a:off x="2550356" y="4311743"/>
            <a:ext cx="16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investment</a:t>
            </a: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6684815-C3B3-4910-DF14-82042E3AAD00}"/>
              </a:ext>
            </a:extLst>
          </p:cNvPr>
          <p:cNvSpPr txBox="1"/>
          <p:nvPr/>
        </p:nvSpPr>
        <p:spPr>
          <a:xfrm>
            <a:off x="1998920" y="2904245"/>
            <a:ext cx="3785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/>
              <a:t>capacities</a:t>
            </a:r>
            <a:r>
              <a:rPr lang="sk-SK" sz="2400" dirty="0"/>
              <a:t> + production and distribution networks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75B731C-6600-3ACA-B1EC-3D1EE92FA8D3}"/>
              </a:ext>
            </a:extLst>
          </p:cNvPr>
          <p:cNvSpPr txBox="1"/>
          <p:nvPr/>
        </p:nvSpPr>
        <p:spPr>
          <a:xfrm>
            <a:off x="5692408" y="2330155"/>
            <a:ext cx="223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Information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0DDD2D3-92AF-758C-EFF0-241E7A2763DB}"/>
              </a:ext>
            </a:extLst>
          </p:cNvPr>
          <p:cNvSpPr txBox="1"/>
          <p:nvPr/>
        </p:nvSpPr>
        <p:spPr>
          <a:xfrm rot="706660">
            <a:off x="4345175" y="4258339"/>
            <a:ext cx="343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cooperation and partnerships</a:t>
            </a: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9A9552C8-8DD7-80D1-6CB5-187D16E4F075}"/>
              </a:ext>
            </a:extLst>
          </p:cNvPr>
          <p:cNvCxnSpPr>
            <a:cxnSpLocks/>
          </p:cNvCxnSpPr>
          <p:nvPr/>
        </p:nvCxnSpPr>
        <p:spPr>
          <a:xfrm flipH="1" flipV="1">
            <a:off x="146198" y="3521775"/>
            <a:ext cx="8091379" cy="160020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9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F011D-8B42-77CB-658F-D2F5DB52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Results and indicators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F5C0CD-9E7A-B6A5-E331-9618FCA8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964905"/>
            <a:ext cx="8442251" cy="4928189"/>
          </a:xfrm>
        </p:spPr>
        <p:txBody>
          <a:bodyPr/>
          <a:lstStyle/>
          <a:p>
            <a:r>
              <a:rPr lang="sk-SK" sz="2800" dirty="0"/>
              <a:t>Demonstration of environmentally and climate resilient solutions </a:t>
            </a:r>
            <a:r>
              <a:rPr lang="sk-SK" sz="2800" dirty="0" err="1"/>
              <a:t>for</a:t>
            </a:r>
            <a:r>
              <a:rPr lang="sk-SK" sz="2800" dirty="0"/>
              <a:t> </a:t>
            </a:r>
            <a:r>
              <a:rPr lang="sk-SK" sz="2800" dirty="0" err="1"/>
              <a:t>agrc</a:t>
            </a:r>
            <a:r>
              <a:rPr lang="sk-SK" sz="2800" dirty="0"/>
              <a:t>. and </a:t>
            </a:r>
            <a:r>
              <a:rPr lang="sk-SK" sz="2800" dirty="0" err="1"/>
              <a:t>agrifood</a:t>
            </a:r>
            <a:r>
              <a:rPr lang="sk-SK" sz="2800" dirty="0"/>
              <a:t> businesses - direct investments </a:t>
            </a:r>
            <a:r>
              <a:rPr lang="sk-SK" sz="2400" dirty="0"/>
              <a:t>(</a:t>
            </a:r>
            <a:r>
              <a:rPr lang="sk-SK" sz="2000" dirty="0"/>
              <a:t>10 measures - renewable energy and savings, land degradation, water retention, 18 businesses - </a:t>
            </a:r>
            <a:r>
              <a:rPr lang="sk-SK" sz="2000" dirty="0" err="1"/>
              <a:t>agroecology</a:t>
            </a:r>
            <a:r>
              <a:rPr lang="sk-SK" sz="2000" dirty="0"/>
              <a:t>, also shared infrastructure; 6 partners - green and biodiversity) </a:t>
            </a:r>
          </a:p>
          <a:p>
            <a:r>
              <a:rPr lang="sk-SK" sz="2800" dirty="0"/>
              <a:t>Development of production and distribution capacities - training, development and sales support (</a:t>
            </a:r>
            <a:r>
              <a:rPr lang="sk-SK" sz="2000" dirty="0"/>
              <a:t>development and establishment of SMEs and </a:t>
            </a:r>
            <a:r>
              <a:rPr lang="sk-SK" sz="2000" dirty="0" err="1"/>
              <a:t>start-ups </a:t>
            </a:r>
            <a:r>
              <a:rPr lang="sk-SK" sz="2000" dirty="0"/>
              <a:t>- 58, 800 people with improved practical skills, 4 measures - digital economy</a:t>
            </a:r>
            <a:r>
              <a:rPr lang="sk-SK" sz="2800" dirty="0"/>
              <a:t>)</a:t>
            </a:r>
          </a:p>
          <a:p>
            <a:r>
              <a:rPr lang="sk-SK" sz="2800" dirty="0"/>
              <a:t>Increased awareness of sustainable use of natural resources and climate resilient solutions in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agrc</a:t>
            </a:r>
            <a:r>
              <a:rPr lang="sk-SK" sz="2800" dirty="0"/>
              <a:t>. and </a:t>
            </a:r>
            <a:r>
              <a:rPr lang="sk-SK" sz="2800" dirty="0" err="1"/>
              <a:t>agrifood</a:t>
            </a:r>
            <a:r>
              <a:rPr lang="sk-SK" sz="2800" dirty="0"/>
              <a:t> </a:t>
            </a:r>
            <a:r>
              <a:rPr lang="sk-SK" sz="2800" dirty="0" err="1"/>
              <a:t>sector</a:t>
            </a:r>
            <a:r>
              <a:rPr lang="sk-SK" sz="2800" dirty="0"/>
              <a:t> (</a:t>
            </a:r>
            <a:r>
              <a:rPr lang="sk-SK" sz="2000" dirty="0"/>
              <a:t>communities - 6 hands-on events, 129 people, 4000 trees; 5 schools, 11 institutions; 8 action plans on CC, 5 campaigns</a:t>
            </a:r>
            <a:r>
              <a:rPr lang="sk-SK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6352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54ECA-821F-4B21-CBCC-B07F458D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967"/>
            <a:ext cx="8229600" cy="802758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Activities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CBBE91-43D0-E109-2FE8-3E570F70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10" y="1158948"/>
            <a:ext cx="8814390" cy="5231220"/>
          </a:xfrm>
        </p:spPr>
        <p:txBody>
          <a:bodyPr/>
          <a:lstStyle/>
          <a:p>
            <a:pPr marL="361950" indent="-361950">
              <a:buNone/>
            </a:pPr>
            <a:r>
              <a:rPr lang="sk-SK" sz="1900" dirty="0"/>
              <a:t>A1. Strengthening productive capacity through investments in sustainable use of natural resources and shared </a:t>
            </a:r>
            <a:r>
              <a:rPr lang="sk-SK" sz="1900" dirty="0" err="1"/>
              <a:t>infrastructure</a:t>
            </a:r>
            <a:r>
              <a:rPr lang="sk-SK" sz="1900" dirty="0"/>
              <a:t>.</a:t>
            </a:r>
          </a:p>
          <a:p>
            <a:pPr lvl="1" indent="-342900"/>
            <a:r>
              <a:rPr lang="sk-SK" sz="1900" dirty="0"/>
              <a:t>Phase 1 - 4 hubs = 4 MD </a:t>
            </a:r>
            <a:r>
              <a:rPr lang="sk-SK" sz="1900" dirty="0" err="1"/>
              <a:t>partner organisations</a:t>
            </a:r>
            <a:r>
              <a:rPr lang="sk-SK" sz="1900" dirty="0"/>
              <a:t>; specifically based on needs</a:t>
            </a:r>
          </a:p>
          <a:p>
            <a:pPr lvl="1" indent="-342900"/>
            <a:r>
              <a:rPr lang="sk-SK" sz="1900" dirty="0"/>
              <a:t>Phase 2 - 2 hubs , selection within the call + </a:t>
            </a:r>
            <a:r>
              <a:rPr lang="sk-SK" sz="1900" dirty="0" err="1"/>
              <a:t>pre,networking </a:t>
            </a:r>
            <a:r>
              <a:rPr lang="sk-SK" sz="1900" dirty="0"/>
              <a:t>(J, V) </a:t>
            </a:r>
          </a:p>
          <a:p>
            <a:pPr marL="0" indent="0">
              <a:buNone/>
            </a:pPr>
            <a:r>
              <a:rPr lang="sk-SK" sz="1900" dirty="0"/>
              <a:t>A2. Capacity building</a:t>
            </a:r>
          </a:p>
          <a:p>
            <a:pPr lvl="1" indent="-342900"/>
            <a:r>
              <a:rPr lang="sk-SK" sz="1900" dirty="0"/>
              <a:t>Trainings and workshops, </a:t>
            </a:r>
            <a:r>
              <a:rPr lang="sk-SK" sz="1900" dirty="0" err="1"/>
              <a:t>continuous</a:t>
            </a:r>
            <a:r>
              <a:rPr lang="sk-SK" sz="1900" dirty="0"/>
              <a:t> </a:t>
            </a:r>
            <a:r>
              <a:rPr lang="sk-SK" sz="1900" dirty="0" err="1"/>
              <a:t>couching</a:t>
            </a:r>
            <a:r>
              <a:rPr lang="sk-SK" sz="1900" dirty="0"/>
              <a:t>, online </a:t>
            </a:r>
            <a:r>
              <a:rPr lang="sk-SK" sz="1900" dirty="0" err="1"/>
              <a:t>educational</a:t>
            </a:r>
            <a:r>
              <a:rPr lang="sk-SK" sz="1900" dirty="0"/>
              <a:t> </a:t>
            </a:r>
            <a:r>
              <a:rPr lang="sk-SK" sz="1900" dirty="0" err="1"/>
              <a:t>materials</a:t>
            </a:r>
            <a:endParaRPr lang="sk-SK" sz="1900" dirty="0"/>
          </a:p>
          <a:p>
            <a:pPr lvl="1" indent="-342900"/>
            <a:r>
              <a:rPr lang="sk-SK" sz="1900" dirty="0"/>
              <a:t>Themes for the </a:t>
            </a:r>
            <a:r>
              <a:rPr lang="sk-SK" sz="1900" dirty="0" err="1"/>
              <a:t>pp </a:t>
            </a:r>
            <a:r>
              <a:rPr lang="sk-SK" sz="1900" dirty="0"/>
              <a:t>and </a:t>
            </a:r>
            <a:r>
              <a:rPr lang="sk-SK" sz="1900" dirty="0" err="1"/>
              <a:t>ap </a:t>
            </a:r>
            <a:r>
              <a:rPr lang="sk-SK" sz="1900" dirty="0"/>
              <a:t>sector 1) </a:t>
            </a:r>
            <a:r>
              <a:rPr lang="sk-SK" sz="1900" dirty="0" err="1"/>
              <a:t>agroecology</a:t>
            </a:r>
            <a:r>
              <a:rPr lang="sk-SK" sz="1900" dirty="0"/>
              <a:t>, 2) business development, 3) sustainability in </a:t>
            </a:r>
            <a:r>
              <a:rPr lang="sk-SK" sz="1900" dirty="0" err="1"/>
              <a:t>agri-food</a:t>
            </a:r>
            <a:r>
              <a:rPr lang="sk-SK" sz="1900" dirty="0"/>
              <a:t>, 4) digital technologies, 5) energy efficiency and renewable resources, </a:t>
            </a:r>
            <a:r>
              <a:rPr lang="sk-SK" sz="1900" i="1" dirty="0"/>
              <a:t>6) </a:t>
            </a:r>
            <a:r>
              <a:rPr lang="sk-SK" sz="1900" i="1" dirty="0" err="1"/>
              <a:t>eco-construction</a:t>
            </a:r>
            <a:r>
              <a:rPr lang="sk-SK" sz="1900" i="1" dirty="0"/>
              <a:t>, 7) sustainable production and consumption for youth, 8</a:t>
            </a:r>
            <a:r>
              <a:rPr lang="sk-SK" sz="1900" dirty="0"/>
              <a:t>) integration of people with special </a:t>
            </a:r>
            <a:r>
              <a:rPr lang="sk-SK" sz="1900" dirty="0" err="1"/>
              <a:t>health needs</a:t>
            </a:r>
            <a:endParaRPr lang="sk-SK" sz="1900" dirty="0"/>
          </a:p>
          <a:p>
            <a:pPr lvl="1" indent="-342900"/>
            <a:r>
              <a:rPr lang="sk-SK" sz="1900" dirty="0"/>
              <a:t>In each hub, </a:t>
            </a:r>
            <a:r>
              <a:rPr lang="sk-SK" sz="1900" dirty="0" err="1"/>
              <a:t>focus </a:t>
            </a:r>
            <a:r>
              <a:rPr lang="sk-SK" sz="1900" dirty="0"/>
              <a:t>according to needs, exchange of </a:t>
            </a:r>
            <a:r>
              <a:rPr lang="sk-SK" sz="1900" dirty="0" err="1"/>
              <a:t>professional knowledge </a:t>
            </a:r>
            <a:r>
              <a:rPr lang="sk-SK" sz="1900" dirty="0"/>
              <a:t>and experience</a:t>
            </a:r>
          </a:p>
          <a:p>
            <a:pPr marL="0" indent="0">
              <a:buNone/>
            </a:pPr>
            <a:r>
              <a:rPr lang="sk-SK" sz="1900" dirty="0"/>
              <a:t>A3. Building production and distribution networks around regional </a:t>
            </a:r>
            <a:r>
              <a:rPr lang="sk-SK" sz="1900" dirty="0" err="1"/>
              <a:t>hubs</a:t>
            </a:r>
            <a:endParaRPr lang="sk-SK" sz="1900" dirty="0"/>
          </a:p>
          <a:p>
            <a:pPr lvl="1" indent="-342900"/>
            <a:r>
              <a:rPr lang="sk-SK" sz="1900" dirty="0"/>
              <a:t>Promotion of sales of </a:t>
            </a:r>
            <a:r>
              <a:rPr lang="sk-SK" sz="1900" dirty="0" err="1"/>
              <a:t>agrc</a:t>
            </a:r>
            <a:r>
              <a:rPr lang="sk-SK" sz="1900" dirty="0"/>
              <a:t> and </a:t>
            </a:r>
            <a:r>
              <a:rPr lang="sk-SK" sz="1900" dirty="0" err="1"/>
              <a:t>agrfood</a:t>
            </a:r>
            <a:r>
              <a:rPr lang="sk-SK" sz="1900" dirty="0"/>
              <a:t> products - markets, festivals, online sales, sales and promotion points in Chişinău and Riškova</a:t>
            </a:r>
          </a:p>
          <a:p>
            <a:pPr lvl="1" indent="-342900"/>
            <a:r>
              <a:rPr lang="sk-SK" sz="1900" dirty="0"/>
              <a:t>Connecting growers and processors, expanding cooperation and growing the hub</a:t>
            </a:r>
          </a:p>
        </p:txBody>
      </p:sp>
    </p:spTree>
    <p:extLst>
      <p:ext uri="{BB962C8B-B14F-4D97-AF65-F5344CB8AC3E}">
        <p14:creationId xmlns:p14="http://schemas.microsoft.com/office/powerpoint/2010/main" val="70962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30026-8BFA-579B-9027-C7AD2FC7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554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Activities </a:t>
            </a:r>
            <a:r>
              <a:rPr lang="sk-SK" sz="360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sk-SK" sz="3600" b="1" dirty="0" err="1">
                <a:solidFill>
                  <a:schemeClr val="bg1">
                    <a:lumMod val="50000"/>
                  </a:schemeClr>
                </a:solidFill>
              </a:rPr>
              <a:t>cont</a:t>
            </a:r>
            <a:r>
              <a:rPr lang="sk-SK" sz="36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9FABA7-94F6-6BB5-30B1-18E4E0AC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2" y="781494"/>
            <a:ext cx="8920716" cy="5716808"/>
          </a:xfrm>
        </p:spPr>
        <p:txBody>
          <a:bodyPr/>
          <a:lstStyle/>
          <a:p>
            <a:pPr marL="627063" indent="-627063">
              <a:buNone/>
            </a:pPr>
            <a:r>
              <a:rPr lang="sk-SK" sz="2400" dirty="0"/>
              <a:t>A4. Building awareness and strengthening sustainability</a:t>
            </a:r>
          </a:p>
          <a:p>
            <a:pPr marL="400050" lvl="1" indent="0">
              <a:buNone/>
            </a:pPr>
            <a:r>
              <a:rPr lang="sk-SK" sz="2000" dirty="0"/>
              <a:t>5 campaigns - different levels and target groups</a:t>
            </a:r>
          </a:p>
          <a:p>
            <a:pPr marL="808038" lvl="1" indent="-407988"/>
            <a:r>
              <a:rPr lang="sk-SK" sz="2000" dirty="0"/>
              <a:t>national </a:t>
            </a:r>
            <a:r>
              <a:rPr lang="sk-SK" sz="2000" dirty="0" err="1"/>
              <a:t>level</a:t>
            </a:r>
            <a:r>
              <a:rPr lang="sk-SK" sz="2000" dirty="0"/>
              <a:t>: a) the general public, with a focus on responsible consumption, b) farmers and </a:t>
            </a:r>
            <a:r>
              <a:rPr lang="sk-SK" sz="2000" dirty="0" err="1"/>
              <a:t>agri-food producers</a:t>
            </a:r>
            <a:r>
              <a:rPr lang="sk-SK" sz="2000" dirty="0"/>
              <a:t>, with the intention of disseminating and replicating the project results</a:t>
            </a:r>
          </a:p>
          <a:p>
            <a:pPr marL="808038" lvl="1" indent="-407988"/>
            <a:r>
              <a:rPr lang="sk-SK" sz="2000" dirty="0"/>
              <a:t>Regional level: c) marketing campaigns </a:t>
            </a:r>
            <a:r>
              <a:rPr lang="sk-SK" sz="2000" dirty="0" err="1"/>
              <a:t>for</a:t>
            </a:r>
            <a:r>
              <a:rPr lang="sk-SK" sz="2000" dirty="0"/>
              <a:t> </a:t>
            </a:r>
            <a:r>
              <a:rPr lang="sk-SK" sz="2000" dirty="0" err="1"/>
              <a:t>hubs</a:t>
            </a:r>
            <a:r>
              <a:rPr lang="sk-SK" sz="2000" dirty="0"/>
              <a:t>´ products, d) workshops in schools, e) community events to implement practical measures to promote </a:t>
            </a:r>
            <a:r>
              <a:rPr lang="sk-SK" sz="2000" dirty="0" err="1"/>
              <a:t>greening</a:t>
            </a:r>
            <a:r>
              <a:rPr lang="sk-SK" sz="2000" dirty="0"/>
              <a:t> and biodiversity.</a:t>
            </a:r>
          </a:p>
          <a:p>
            <a:pPr marL="400050" lvl="1" indent="0">
              <a:buNone/>
            </a:pPr>
            <a:r>
              <a:rPr lang="sk-SK" sz="2000" dirty="0"/>
              <a:t>Forms: online campaign, educational workshops with children, practical implementation in communities</a:t>
            </a:r>
          </a:p>
          <a:p>
            <a:pPr marL="400050" lvl="1" indent="0">
              <a:buNone/>
            </a:pPr>
            <a:r>
              <a:rPr lang="sk-SK" sz="2000" dirty="0"/>
              <a:t>Dissemination of results and cooperation with associations, municipalities, state </a:t>
            </a:r>
            <a:r>
              <a:rPr lang="sk-SK" sz="2000" dirty="0" err="1"/>
              <a:t>institutions</a:t>
            </a:r>
            <a:endParaRPr lang="sk-SK" sz="2000" dirty="0"/>
          </a:p>
          <a:p>
            <a:pPr marL="627063" indent="-627063">
              <a:buNone/>
            </a:pPr>
            <a:r>
              <a:rPr lang="sk-SK" sz="2400" dirty="0"/>
              <a:t>A5. Building strategic partnerships between SK and MD in the business sector </a:t>
            </a:r>
          </a:p>
          <a:p>
            <a:pPr marL="857250" lvl="1" indent="-457200"/>
            <a:r>
              <a:rPr lang="sk-SK" sz="2000" dirty="0"/>
              <a:t>6 </a:t>
            </a:r>
            <a:r>
              <a:rPr lang="sk-SK" sz="2000" dirty="0" err="1"/>
              <a:t>missions</a:t>
            </a:r>
            <a:r>
              <a:rPr lang="sk-SK" sz="2000" dirty="0"/>
              <a:t> in MD + 1 study trip to SK</a:t>
            </a:r>
          </a:p>
          <a:p>
            <a:pPr marL="857250" lvl="1" indent="-457200"/>
            <a:r>
              <a:rPr lang="sk-SK" sz="2000" dirty="0"/>
              <a:t>8 action plans: </a:t>
            </a:r>
            <a:r>
              <a:rPr lang="sk-SK" sz="2000" dirty="0" err="1"/>
              <a:t>mitigation </a:t>
            </a:r>
            <a:r>
              <a:rPr lang="sk-SK" sz="2000" dirty="0"/>
              <a:t>and adaptation to CC - </a:t>
            </a:r>
            <a:r>
              <a:rPr lang="sk-SK" sz="2000" dirty="0" err="1"/>
              <a:t>energy efficiency </a:t>
            </a:r>
            <a:r>
              <a:rPr lang="sk-SK" sz="2000" dirty="0"/>
              <a:t>and green building (new area with the prospect of </a:t>
            </a:r>
            <a:r>
              <a:rPr lang="sk-SK" sz="2000" dirty="0" err="1"/>
              <a:t>further interventions</a:t>
            </a:r>
            <a:r>
              <a:rPr lang="sk-SK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336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6BADE-57A8-E8DB-268D-9F3FC467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631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Sustainability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5E9DC2-6D37-577D-97FE-000C22B1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6768"/>
            <a:ext cx="8229600" cy="5622889"/>
          </a:xfrm>
        </p:spPr>
        <p:txBody>
          <a:bodyPr/>
          <a:lstStyle/>
          <a:p>
            <a:r>
              <a:rPr lang="sk-SK" sz="2400" b="1" dirty="0"/>
              <a:t>Creation and strengthening of a functional national network of development centres - several regions in Moldova</a:t>
            </a:r>
          </a:p>
          <a:p>
            <a:pPr lvl="1"/>
            <a:r>
              <a:rPr lang="sk-SK" sz="2400" dirty="0"/>
              <a:t>interconnections: </a:t>
            </a:r>
            <a:r>
              <a:rPr lang="sk-SK" sz="2400" dirty="0" err="1"/>
              <a:t>info </a:t>
            </a:r>
            <a:r>
              <a:rPr lang="sk-SK" sz="2400" dirty="0"/>
              <a:t>and know-how, mutual business activities </a:t>
            </a:r>
          </a:p>
          <a:p>
            <a:pPr lvl="1"/>
            <a:r>
              <a:rPr lang="sk-SK" sz="2400" dirty="0"/>
              <a:t>production and sales support</a:t>
            </a:r>
          </a:p>
          <a:p>
            <a:r>
              <a:rPr lang="sk-SK" sz="2400" b="1" dirty="0"/>
              <a:t>Development based on ecological principles - sustainable use of natural resources, resilience to CC</a:t>
            </a:r>
          </a:p>
          <a:p>
            <a:pPr lvl="1"/>
            <a:r>
              <a:rPr lang="sk-SK" sz="2400" dirty="0"/>
              <a:t>demonstrations + usability of investments in a network of centres</a:t>
            </a:r>
          </a:p>
          <a:p>
            <a:pPr lvl="1"/>
            <a:r>
              <a:rPr lang="sk-SK" sz="2400" dirty="0"/>
              <a:t>Education</a:t>
            </a:r>
          </a:p>
          <a:p>
            <a:r>
              <a:rPr lang="sk-SK" sz="2400" b="1" dirty="0"/>
              <a:t>Dissemination of results</a:t>
            </a:r>
          </a:p>
          <a:p>
            <a:pPr lvl="1"/>
            <a:r>
              <a:rPr lang="sk-SK" sz="2400" dirty="0"/>
              <a:t>Liaison with key sector organisations and public administration representatives</a:t>
            </a:r>
          </a:p>
          <a:p>
            <a:pPr lvl="1"/>
            <a:r>
              <a:rPr lang="sk-SK" sz="2400" dirty="0"/>
              <a:t>raising public awareness in Moldova</a:t>
            </a:r>
          </a:p>
        </p:txBody>
      </p:sp>
    </p:spTree>
    <p:extLst>
      <p:ext uri="{BB962C8B-B14F-4D97-AF65-F5344CB8AC3E}">
        <p14:creationId xmlns:p14="http://schemas.microsoft.com/office/powerpoint/2010/main" val="174436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6BADE-57A8-E8DB-268D-9F3FC467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592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Risks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5E9DC2-6D37-577D-97FE-000C22B1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7940"/>
            <a:ext cx="8229600" cy="5406656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/>
              <a:t>Negative socio-economic impacts of the military conflict in Ukraine</a:t>
            </a:r>
          </a:p>
          <a:p>
            <a:pPr marL="0" indent="0">
              <a:buNone/>
            </a:pPr>
            <a:r>
              <a:rPr lang="sk-SK" sz="2000" i="1" dirty="0"/>
              <a:t>instability in the energy market, higher inflation rates, rising prices, UA refugees, threat of widespread conflict</a:t>
            </a:r>
          </a:p>
          <a:p>
            <a:pPr marL="0" indent="0">
              <a:buNone/>
            </a:pPr>
            <a:r>
              <a:rPr lang="sk-SK" sz="2000" dirty="0"/>
              <a:t>Purchase of all key high-cost items at the beginning of the project, energy independence (green solutions), creation of a reserve fund, creation of a support network</a:t>
            </a:r>
          </a:p>
          <a:p>
            <a:pPr marL="0" indent="0">
              <a:buNone/>
            </a:pPr>
            <a:r>
              <a:rPr lang="sk-SK" sz="2400" b="1" dirty="0"/>
              <a:t>Cautious attitude of project beneficiaries towards green solutions</a:t>
            </a:r>
          </a:p>
          <a:p>
            <a:pPr marL="0" indent="0">
              <a:buNone/>
            </a:pPr>
            <a:r>
              <a:rPr lang="sk-SK" sz="2000" i="1" dirty="0"/>
              <a:t>requires more labour, usually more expensive, has limited sales in the emerging local market due to relatively low income levels, more expensive to export</a:t>
            </a:r>
          </a:p>
          <a:p>
            <a:pPr marL="0" lvl="0" indent="0">
              <a:buNone/>
            </a:pPr>
            <a:r>
              <a:rPr lang="sk-SK" sz="2000" dirty="0"/>
              <a:t>Education on green solutions (changing the quality of production, eliminating the effects of climate change, increasing competitiveness by introducing low-energy solutions, European markets)</a:t>
            </a:r>
          </a:p>
          <a:p>
            <a:pPr marL="0" indent="0">
              <a:buNone/>
            </a:pPr>
            <a:r>
              <a:rPr lang="sk-SK" sz="2000" dirty="0"/>
              <a:t>Demonstrate solutions based on local raw materials</a:t>
            </a:r>
            <a:endParaRPr lang="sk-SK" sz="2000" i="1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5046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22E05-3BA4-B8EC-D3B5-DEF103C6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Timetable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04B9E6-647F-2792-5CC7-4AF50B5D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066"/>
            <a:ext cx="8229600" cy="5831774"/>
          </a:xfrm>
        </p:spPr>
        <p:txBody>
          <a:bodyPr/>
          <a:lstStyle/>
          <a:p>
            <a:r>
              <a:rPr lang="sk-SK" sz="2800" dirty="0"/>
              <a:t>Phase 1: 1.8.2023 - 31.10.2025 (26+1m)</a:t>
            </a:r>
          </a:p>
          <a:p>
            <a:r>
              <a:rPr lang="sk-SK" sz="2800" dirty="0"/>
              <a:t>Phase 2: 28.2.2026 - 30.09.2028 (30+1m)</a:t>
            </a:r>
          </a:p>
          <a:p>
            <a:endParaRPr lang="sk-SK" sz="28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010FEA1-E122-8D7C-B23D-691C0C62B1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39" y="1828853"/>
            <a:ext cx="8894064" cy="51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1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09C02-55C2-D5B3-B136-6553A1F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41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Budget - by category</a:t>
            </a:r>
          </a:p>
        </p:txBody>
      </p:sp>
      <p:graphicFrame>
        <p:nvGraphicFramePr>
          <p:cNvPr id="14" name="Zástupný objekt pre obsah 13">
            <a:extLst>
              <a:ext uri="{FF2B5EF4-FFF2-40B4-BE49-F238E27FC236}">
                <a16:creationId xmlns:a16="http://schemas.microsoft.com/office/drawing/2014/main" id="{A18D2453-8D53-34A8-F0A6-4AC443C24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189845"/>
              </p:ext>
            </p:extLst>
          </p:nvPr>
        </p:nvGraphicFramePr>
        <p:xfrm>
          <a:off x="-312669" y="1385742"/>
          <a:ext cx="5165441" cy="474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Zástupný objekt pre obsah 13">
            <a:extLst>
              <a:ext uri="{FF2B5EF4-FFF2-40B4-BE49-F238E27FC236}">
                <a16:creationId xmlns:a16="http://schemas.microsoft.com/office/drawing/2014/main" id="{4EFB3E36-AA9B-7969-B686-E7445BD19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189800"/>
              </p:ext>
            </p:extLst>
          </p:nvPr>
        </p:nvGraphicFramePr>
        <p:xfrm>
          <a:off x="4082902" y="1385742"/>
          <a:ext cx="5248374" cy="474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07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E769B-8634-1CCF-FD72-53837A93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Budget - by activity</a:t>
            </a:r>
            <a:endParaRPr lang="sk-SK" dirty="0"/>
          </a:p>
        </p:txBody>
      </p:sp>
      <p:graphicFrame>
        <p:nvGraphicFramePr>
          <p:cNvPr id="7" name="Zástupný objekt pre obsah 13">
            <a:extLst>
              <a:ext uri="{FF2B5EF4-FFF2-40B4-BE49-F238E27FC236}">
                <a16:creationId xmlns:a16="http://schemas.microsoft.com/office/drawing/2014/main" id="{1264F0BF-F2D6-BC35-0C2B-1F2A7D477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076466"/>
              </p:ext>
            </p:extLst>
          </p:nvPr>
        </p:nvGraphicFramePr>
        <p:xfrm>
          <a:off x="-357397" y="1399882"/>
          <a:ext cx="5486400" cy="474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Zástupný objekt pre obsah 13">
            <a:extLst>
              <a:ext uri="{FF2B5EF4-FFF2-40B4-BE49-F238E27FC236}">
                <a16:creationId xmlns:a16="http://schemas.microsoft.com/office/drawing/2014/main" id="{AA717502-C2EF-986E-904F-FC02FA1C4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198800"/>
              </p:ext>
            </p:extLst>
          </p:nvPr>
        </p:nvGraphicFramePr>
        <p:xfrm>
          <a:off x="4164702" y="1385741"/>
          <a:ext cx="5486400" cy="474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61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9DEAB-7465-6EB8-B651-30C3282A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105"/>
            <a:ext cx="8229600" cy="685801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project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progress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NOV 2023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0275B5-2AD2-9D66-6A7E-12034EA4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8" y="1036674"/>
            <a:ext cx="8984512" cy="4525963"/>
          </a:xfrm>
        </p:spPr>
        <p:txBody>
          <a:bodyPr/>
          <a:lstStyle/>
          <a:p>
            <a:pPr marL="361950" indent="-361950">
              <a:buNone/>
            </a:pPr>
            <a:r>
              <a:rPr lang="sk-SK" sz="2000" b="1" dirty="0">
                <a:solidFill>
                  <a:srgbClr val="0070C0"/>
                </a:solidFill>
              </a:rPr>
              <a:t>A1. </a:t>
            </a:r>
            <a:r>
              <a:rPr lang="sk-SK" sz="2000" b="1" dirty="0" err="1">
                <a:solidFill>
                  <a:srgbClr val="0070C0"/>
                </a:solidFill>
              </a:rPr>
              <a:t>Strengthening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productive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capacity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through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investments</a:t>
            </a:r>
            <a:r>
              <a:rPr lang="sk-SK" sz="2000" b="1" dirty="0">
                <a:solidFill>
                  <a:srgbClr val="0070C0"/>
                </a:solidFill>
              </a:rPr>
              <a:t> in </a:t>
            </a:r>
            <a:r>
              <a:rPr lang="sk-SK" sz="2000" b="1" dirty="0" err="1">
                <a:solidFill>
                  <a:srgbClr val="0070C0"/>
                </a:solidFill>
              </a:rPr>
              <a:t>sustainable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use</a:t>
            </a:r>
            <a:r>
              <a:rPr lang="sk-SK" sz="2000" b="1" dirty="0">
                <a:solidFill>
                  <a:srgbClr val="0070C0"/>
                </a:solidFill>
              </a:rPr>
              <a:t> of </a:t>
            </a:r>
            <a:r>
              <a:rPr lang="sk-SK" sz="2000" b="1" dirty="0" err="1">
                <a:solidFill>
                  <a:srgbClr val="0070C0"/>
                </a:solidFill>
              </a:rPr>
              <a:t>natural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resources</a:t>
            </a:r>
            <a:r>
              <a:rPr lang="sk-SK" sz="2000" b="1" dirty="0">
                <a:solidFill>
                  <a:srgbClr val="0070C0"/>
                </a:solidFill>
              </a:rPr>
              <a:t> and </a:t>
            </a:r>
            <a:r>
              <a:rPr lang="sk-SK" sz="2000" b="1" dirty="0" err="1">
                <a:solidFill>
                  <a:srgbClr val="0070C0"/>
                </a:solidFill>
              </a:rPr>
              <a:t>shared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infrastructure</a:t>
            </a:r>
            <a:endParaRPr lang="sk-SK" sz="2000" dirty="0">
              <a:solidFill>
                <a:srgbClr val="0070C0"/>
              </a:solidFill>
            </a:endParaRPr>
          </a:p>
          <a:p>
            <a:pPr lvl="1" indent="-342900"/>
            <a:r>
              <a:rPr lang="en-US" sz="2000" dirty="0">
                <a:solidFill>
                  <a:srgbClr val="0070C0"/>
                </a:solidFill>
              </a:rPr>
              <a:t>Energy saving measures in buildings</a:t>
            </a:r>
            <a:endParaRPr lang="sk-SK" sz="2000" dirty="0">
              <a:solidFill>
                <a:srgbClr val="0070C0"/>
              </a:solidFill>
            </a:endParaRPr>
          </a:p>
          <a:p>
            <a:pPr lvl="2" indent="-342900"/>
            <a:r>
              <a:rPr lang="en-US" sz="1800" dirty="0">
                <a:solidFill>
                  <a:srgbClr val="0070C0"/>
                </a:solidFill>
              </a:rPr>
              <a:t>Insulation of the production building - EAST hub Consult LC, </a:t>
            </a:r>
            <a:r>
              <a:rPr lang="en-US" sz="1800" dirty="0" err="1">
                <a:solidFill>
                  <a:srgbClr val="0070C0"/>
                </a:solidFill>
              </a:rPr>
              <a:t>Criuleni</a:t>
            </a:r>
            <a:endParaRPr lang="en-US" sz="1800" dirty="0">
              <a:solidFill>
                <a:srgbClr val="0070C0"/>
              </a:solidFill>
            </a:endParaRPr>
          </a:p>
          <a:p>
            <a:pPr lvl="2" indent="-342900"/>
            <a:r>
              <a:rPr lang="en-US" sz="1800" dirty="0">
                <a:solidFill>
                  <a:srgbClr val="0070C0"/>
                </a:solidFill>
              </a:rPr>
              <a:t>Ventilation system with heat recovery - EAST hub Consult LC, </a:t>
            </a:r>
            <a:r>
              <a:rPr lang="en-US" sz="1800" dirty="0" err="1">
                <a:solidFill>
                  <a:srgbClr val="0070C0"/>
                </a:solidFill>
              </a:rPr>
              <a:t>Criuleni</a:t>
            </a:r>
            <a:endParaRPr lang="en-US" sz="1800" dirty="0">
              <a:solidFill>
                <a:srgbClr val="0070C0"/>
              </a:solidFill>
            </a:endParaRPr>
          </a:p>
          <a:p>
            <a:pPr lvl="2" indent="-342900"/>
            <a:r>
              <a:rPr lang="en-US" sz="1800" dirty="0">
                <a:solidFill>
                  <a:srgbClr val="0070C0"/>
                </a:solidFill>
              </a:rPr>
              <a:t>Heat pump heating system - CENTRAL hub, </a:t>
            </a:r>
            <a:r>
              <a:rPr lang="en-US" sz="1800" dirty="0" err="1">
                <a:solidFill>
                  <a:srgbClr val="0070C0"/>
                </a:solidFill>
              </a:rPr>
              <a:t>Katalyst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Riškov</a:t>
            </a:r>
            <a:r>
              <a:rPr lang="en-US" sz="1800" dirty="0">
                <a:solidFill>
                  <a:srgbClr val="0070C0"/>
                </a:solidFill>
              </a:rPr>
              <a:t> (connected to purchased solar system) </a:t>
            </a:r>
          </a:p>
          <a:p>
            <a:pPr lvl="2" indent="-342900"/>
            <a:r>
              <a:rPr lang="en-US" sz="1800" dirty="0">
                <a:solidFill>
                  <a:srgbClr val="0070C0"/>
                </a:solidFill>
              </a:rPr>
              <a:t>Heat pump heating system - WEST hub, </a:t>
            </a:r>
            <a:r>
              <a:rPr lang="en-US" sz="1800" dirty="0" err="1">
                <a:solidFill>
                  <a:srgbClr val="0070C0"/>
                </a:solidFill>
              </a:rPr>
              <a:t>Apiprodex</a:t>
            </a:r>
            <a:r>
              <a:rPr lang="en-US" sz="1800" dirty="0">
                <a:solidFill>
                  <a:srgbClr val="0070C0"/>
                </a:solidFill>
              </a:rPr>
              <a:t>, Ungheni (connected to purchased solar system) 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</a:p>
          <a:p>
            <a:pPr lvl="1" indent="-342900"/>
            <a:r>
              <a:rPr lang="sk-SK" sz="2000" dirty="0" err="1">
                <a:solidFill>
                  <a:srgbClr val="0070C0"/>
                </a:solidFill>
              </a:rPr>
              <a:t>Food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processing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equipment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for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shared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use</a:t>
            </a:r>
            <a:endParaRPr lang="sk-SK" sz="2000" dirty="0">
              <a:solidFill>
                <a:srgbClr val="0070C0"/>
              </a:solidFill>
            </a:endParaRPr>
          </a:p>
          <a:p>
            <a:pPr lvl="2" indent="-342900"/>
            <a:r>
              <a:rPr lang="sk-SK" sz="1800" dirty="0" err="1">
                <a:solidFill>
                  <a:srgbClr val="0070C0"/>
                </a:solidFill>
              </a:rPr>
              <a:t>Fruit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dryer</a:t>
            </a:r>
            <a:r>
              <a:rPr lang="sk-SK" sz="1800" dirty="0">
                <a:solidFill>
                  <a:srgbClr val="0070C0"/>
                </a:solidFill>
              </a:rPr>
              <a:t> - WEST hub, </a:t>
            </a:r>
            <a:r>
              <a:rPr lang="sk-SK" sz="1800" dirty="0" err="1">
                <a:solidFill>
                  <a:srgbClr val="0070C0"/>
                </a:solidFill>
              </a:rPr>
              <a:t>Apiprodex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Ungheni</a:t>
            </a:r>
            <a:r>
              <a:rPr lang="sk-SK" sz="1800" dirty="0">
                <a:solidFill>
                  <a:srgbClr val="0070C0"/>
                </a:solidFill>
              </a:rPr>
              <a:t>; NORTH hub, </a:t>
            </a:r>
            <a:r>
              <a:rPr lang="sk-SK" sz="1800" dirty="0" err="1">
                <a:solidFill>
                  <a:srgbClr val="0070C0"/>
                </a:solidFill>
              </a:rPr>
              <a:t>Eco-Vego-Cris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Singerei</a:t>
            </a:r>
            <a:endParaRPr lang="sk-SK" sz="1800" dirty="0">
              <a:solidFill>
                <a:srgbClr val="0070C0"/>
              </a:solidFill>
            </a:endParaRPr>
          </a:p>
          <a:p>
            <a:pPr lvl="2" indent="-342900"/>
            <a:r>
              <a:rPr lang="sk-SK" sz="1800" dirty="0" err="1">
                <a:solidFill>
                  <a:srgbClr val="0070C0"/>
                </a:solidFill>
              </a:rPr>
              <a:t>Fruit</a:t>
            </a:r>
            <a:r>
              <a:rPr lang="sk-SK" sz="1800" dirty="0">
                <a:solidFill>
                  <a:srgbClr val="0070C0"/>
                </a:solidFill>
              </a:rPr>
              <a:t>/</a:t>
            </a:r>
            <a:r>
              <a:rPr lang="sk-SK" sz="1800" dirty="0" err="1">
                <a:solidFill>
                  <a:srgbClr val="0070C0"/>
                </a:solidFill>
              </a:rPr>
              <a:t>veggie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seiving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machine</a:t>
            </a:r>
            <a:r>
              <a:rPr lang="sk-SK" sz="1800" dirty="0">
                <a:solidFill>
                  <a:srgbClr val="0070C0"/>
                </a:solidFill>
              </a:rPr>
              <a:t> - CENTRAL hub, </a:t>
            </a:r>
            <a:r>
              <a:rPr lang="sk-SK" sz="1800" dirty="0" err="1">
                <a:solidFill>
                  <a:srgbClr val="0070C0"/>
                </a:solidFill>
              </a:rPr>
              <a:t>Katalyst</a:t>
            </a:r>
            <a:r>
              <a:rPr lang="sk-SK" sz="1800" dirty="0">
                <a:solidFill>
                  <a:srgbClr val="0070C0"/>
                </a:solidFill>
              </a:rPr>
              <a:t>, Riškov; NORTH hub, </a:t>
            </a:r>
            <a:r>
              <a:rPr lang="sk-SK" sz="1800" dirty="0" err="1">
                <a:solidFill>
                  <a:srgbClr val="0070C0"/>
                </a:solidFill>
              </a:rPr>
              <a:t>Eco-Vego-Cris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Singerei</a:t>
            </a:r>
            <a:r>
              <a:rPr lang="sk-SK" sz="1800" dirty="0">
                <a:solidFill>
                  <a:srgbClr val="0070C0"/>
                </a:solidFill>
              </a:rPr>
              <a:t>; EAST hub </a:t>
            </a:r>
            <a:r>
              <a:rPr lang="sk-SK" sz="1800" dirty="0" err="1">
                <a:solidFill>
                  <a:srgbClr val="0070C0"/>
                </a:solidFill>
              </a:rPr>
              <a:t>Consult</a:t>
            </a:r>
            <a:r>
              <a:rPr lang="sk-SK" sz="1800" dirty="0">
                <a:solidFill>
                  <a:srgbClr val="0070C0"/>
                </a:solidFill>
              </a:rPr>
              <a:t> LC, </a:t>
            </a:r>
            <a:r>
              <a:rPr lang="sk-SK" sz="1800" dirty="0" err="1">
                <a:solidFill>
                  <a:srgbClr val="0070C0"/>
                </a:solidFill>
              </a:rPr>
              <a:t>Criuleni</a:t>
            </a:r>
            <a:endParaRPr lang="sk-SK" sz="1800" dirty="0">
              <a:solidFill>
                <a:srgbClr val="0070C0"/>
              </a:solidFill>
            </a:endParaRPr>
          </a:p>
          <a:p>
            <a:pPr lvl="2" indent="-342900"/>
            <a:r>
              <a:rPr lang="sk-SK" sz="1800" dirty="0">
                <a:solidFill>
                  <a:srgbClr val="0070C0"/>
                </a:solidFill>
              </a:rPr>
              <a:t>Apple skin </a:t>
            </a:r>
            <a:r>
              <a:rPr lang="sk-SK" sz="1800" dirty="0" err="1">
                <a:solidFill>
                  <a:srgbClr val="0070C0"/>
                </a:solidFill>
              </a:rPr>
              <a:t>cleaner</a:t>
            </a:r>
            <a:r>
              <a:rPr lang="sk-SK" sz="1800" dirty="0">
                <a:solidFill>
                  <a:srgbClr val="0070C0"/>
                </a:solidFill>
              </a:rPr>
              <a:t> and ring </a:t>
            </a:r>
            <a:r>
              <a:rPr lang="sk-SK" sz="1800" dirty="0" err="1">
                <a:solidFill>
                  <a:srgbClr val="0070C0"/>
                </a:solidFill>
              </a:rPr>
              <a:t>cutter</a:t>
            </a:r>
            <a:r>
              <a:rPr lang="sk-SK" sz="1800" dirty="0">
                <a:solidFill>
                  <a:srgbClr val="0070C0"/>
                </a:solidFill>
              </a:rPr>
              <a:t> - NORTH hub, </a:t>
            </a:r>
            <a:r>
              <a:rPr lang="sk-SK" sz="1800" dirty="0" err="1">
                <a:solidFill>
                  <a:srgbClr val="0070C0"/>
                </a:solidFill>
              </a:rPr>
              <a:t>Eco-Vego-Cris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Singerei</a:t>
            </a:r>
            <a:r>
              <a:rPr lang="sk-SK" sz="1800" dirty="0">
                <a:solidFill>
                  <a:srgbClr val="0070C0"/>
                </a:solidFill>
              </a:rPr>
              <a:t>; EAST hub </a:t>
            </a:r>
            <a:r>
              <a:rPr lang="sk-SK" sz="1800" dirty="0" err="1">
                <a:solidFill>
                  <a:srgbClr val="0070C0"/>
                </a:solidFill>
              </a:rPr>
              <a:t>Consult</a:t>
            </a:r>
            <a:r>
              <a:rPr lang="sk-SK" sz="1800" dirty="0">
                <a:solidFill>
                  <a:srgbClr val="0070C0"/>
                </a:solidFill>
              </a:rPr>
              <a:t> LC, </a:t>
            </a:r>
            <a:r>
              <a:rPr lang="sk-SK" sz="1800" dirty="0" err="1">
                <a:solidFill>
                  <a:srgbClr val="0070C0"/>
                </a:solidFill>
              </a:rPr>
              <a:t>Criuleni</a:t>
            </a:r>
            <a:endParaRPr lang="sk-SK" sz="1800" dirty="0">
              <a:solidFill>
                <a:srgbClr val="0070C0"/>
              </a:solidFill>
            </a:endParaRPr>
          </a:p>
          <a:p>
            <a:pPr lvl="2" indent="-342900"/>
            <a:r>
              <a:rPr lang="sk-SK" sz="1800" dirty="0" err="1">
                <a:solidFill>
                  <a:srgbClr val="0070C0"/>
                </a:solidFill>
              </a:rPr>
              <a:t>Packager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with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modified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atmosphere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function</a:t>
            </a:r>
            <a:r>
              <a:rPr lang="sk-SK" sz="1800" dirty="0">
                <a:solidFill>
                  <a:srgbClr val="0070C0"/>
                </a:solidFill>
              </a:rPr>
              <a:t> - EAST hub </a:t>
            </a:r>
            <a:r>
              <a:rPr lang="sk-SK" sz="1800" dirty="0" err="1">
                <a:solidFill>
                  <a:srgbClr val="0070C0"/>
                </a:solidFill>
              </a:rPr>
              <a:t>Consult</a:t>
            </a:r>
            <a:r>
              <a:rPr lang="sk-SK" sz="1800" dirty="0">
                <a:solidFill>
                  <a:srgbClr val="0070C0"/>
                </a:solidFill>
              </a:rPr>
              <a:t> LC, </a:t>
            </a:r>
            <a:r>
              <a:rPr lang="sk-SK" sz="1800" dirty="0" err="1">
                <a:solidFill>
                  <a:srgbClr val="0070C0"/>
                </a:solidFill>
              </a:rPr>
              <a:t>Criuleni</a:t>
            </a:r>
            <a:endParaRPr lang="sk-SK" sz="1800" dirty="0">
              <a:solidFill>
                <a:srgbClr val="0070C0"/>
              </a:solidFill>
            </a:endParaRPr>
          </a:p>
          <a:p>
            <a:pPr lvl="2" indent="-342900"/>
            <a:r>
              <a:rPr lang="sk-SK" sz="1800" dirty="0" err="1">
                <a:solidFill>
                  <a:srgbClr val="0070C0"/>
                </a:solidFill>
              </a:rPr>
              <a:t>Bakery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Oven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for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shared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use</a:t>
            </a:r>
            <a:r>
              <a:rPr lang="sk-SK" sz="1800" dirty="0">
                <a:solidFill>
                  <a:srgbClr val="0070C0"/>
                </a:solidFill>
              </a:rPr>
              <a:t> - WEST hub, </a:t>
            </a:r>
            <a:r>
              <a:rPr lang="sk-SK" sz="1800" dirty="0" err="1">
                <a:solidFill>
                  <a:srgbClr val="0070C0"/>
                </a:solidFill>
              </a:rPr>
              <a:t>Apiprodex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Ungheni</a:t>
            </a:r>
            <a:r>
              <a:rPr lang="sk-SK" sz="1800" dirty="0">
                <a:solidFill>
                  <a:srgbClr val="0070C0"/>
                </a:solidFill>
              </a:rPr>
              <a:t> (</a:t>
            </a:r>
            <a:r>
              <a:rPr lang="sk-SK" sz="1800" dirty="0" err="1">
                <a:solidFill>
                  <a:srgbClr val="0070C0"/>
                </a:solidFill>
              </a:rPr>
              <a:t>connected</a:t>
            </a:r>
            <a:r>
              <a:rPr lang="sk-SK" sz="1800" dirty="0">
                <a:solidFill>
                  <a:srgbClr val="0070C0"/>
                </a:solidFill>
              </a:rPr>
              <a:t> to </a:t>
            </a:r>
            <a:r>
              <a:rPr lang="sk-SK" sz="1800" dirty="0" err="1">
                <a:solidFill>
                  <a:srgbClr val="0070C0"/>
                </a:solidFill>
              </a:rPr>
              <a:t>the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purchased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solar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system</a:t>
            </a:r>
            <a:r>
              <a:rPr lang="sk-SK" sz="18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058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39C2-2A3E-4FA1-8C27-4E7197E7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2E67-6792-4EBA-9A44-1BD50CE15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E2064-C961-4135-B6BC-320C04A8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415" y="2992684"/>
            <a:ext cx="3113933" cy="220734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5C5275-3722-4B71-BC72-4940C5F3F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8"/>
          <a:stretch/>
        </p:blipFill>
        <p:spPr bwMode="auto">
          <a:xfrm>
            <a:off x="3063896" y="42067"/>
            <a:ext cx="3378404" cy="666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F654E-46F7-4784-B4BB-80BE9471C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" y="491928"/>
            <a:ext cx="2857144" cy="131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1FB72-B34A-4BB7-95D8-82F938FF5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70" y="2300816"/>
            <a:ext cx="1159913" cy="1681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68BA4F-2637-4102-85A2-A096B3C58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40" y="4580184"/>
            <a:ext cx="2561549" cy="1481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CC14D-6BE0-45FB-A884-A1D5C8733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059" y="155773"/>
            <a:ext cx="1891462" cy="1552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2107A-BF1B-4E99-87F1-3F08EC7FF8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775" y="1806214"/>
            <a:ext cx="2021989" cy="1247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67A683-1F76-4919-90B9-9B7DA8F3D9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313" y="4983166"/>
            <a:ext cx="1514022" cy="17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9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A82DB-50D5-1C45-15FC-B668CBF3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project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progress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NOV 2023/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cont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1367B1-89AC-9533-425B-060F545A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000" b="1" dirty="0">
                <a:solidFill>
                  <a:srgbClr val="0070C0"/>
                </a:solidFill>
              </a:rPr>
              <a:t>A1. </a:t>
            </a:r>
            <a:r>
              <a:rPr lang="sk-SK" sz="2000" b="1" dirty="0" err="1">
                <a:solidFill>
                  <a:srgbClr val="0070C0"/>
                </a:solidFill>
              </a:rPr>
              <a:t>Strengthening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productive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capacity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through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investments</a:t>
            </a:r>
            <a:r>
              <a:rPr lang="sk-SK" sz="2000" b="1" dirty="0">
                <a:solidFill>
                  <a:srgbClr val="0070C0"/>
                </a:solidFill>
              </a:rPr>
              <a:t> in </a:t>
            </a:r>
            <a:r>
              <a:rPr lang="sk-SK" sz="2000" b="1" dirty="0" err="1">
                <a:solidFill>
                  <a:srgbClr val="0070C0"/>
                </a:solidFill>
              </a:rPr>
              <a:t>sustainable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use</a:t>
            </a:r>
            <a:r>
              <a:rPr lang="sk-SK" sz="2000" b="1" dirty="0">
                <a:solidFill>
                  <a:srgbClr val="0070C0"/>
                </a:solidFill>
              </a:rPr>
              <a:t> of </a:t>
            </a:r>
            <a:r>
              <a:rPr lang="sk-SK" sz="2000" b="1" dirty="0" err="1">
                <a:solidFill>
                  <a:srgbClr val="0070C0"/>
                </a:solidFill>
              </a:rPr>
              <a:t>natural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resources</a:t>
            </a:r>
            <a:r>
              <a:rPr lang="sk-SK" sz="2000" b="1" dirty="0">
                <a:solidFill>
                  <a:srgbClr val="0070C0"/>
                </a:solidFill>
              </a:rPr>
              <a:t> and </a:t>
            </a:r>
            <a:r>
              <a:rPr lang="sk-SK" sz="2000" b="1" dirty="0" err="1">
                <a:solidFill>
                  <a:srgbClr val="0070C0"/>
                </a:solidFill>
              </a:rPr>
              <a:t>shared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infrastructure</a:t>
            </a:r>
            <a:r>
              <a:rPr lang="sk-SK" sz="2000" b="1" dirty="0">
                <a:solidFill>
                  <a:srgbClr val="0070C0"/>
                </a:solidFill>
              </a:rPr>
              <a:t> /</a:t>
            </a:r>
            <a:r>
              <a:rPr lang="sk-SK" sz="2000" b="1" dirty="0" err="1">
                <a:solidFill>
                  <a:srgbClr val="0070C0"/>
                </a:solidFill>
              </a:rPr>
              <a:t>cont</a:t>
            </a:r>
            <a:r>
              <a:rPr lang="sk-SK" sz="2000" b="1" dirty="0">
                <a:solidFill>
                  <a:srgbClr val="0070C0"/>
                </a:solidFill>
              </a:rPr>
              <a:t>.</a:t>
            </a:r>
            <a:endParaRPr lang="sk-SK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Electric van for shared use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w.charging</a:t>
            </a:r>
            <a:r>
              <a:rPr lang="en-US" sz="2000" dirty="0">
                <a:solidFill>
                  <a:srgbClr val="0070C0"/>
                </a:solidFill>
              </a:rPr>
              <a:t> station - CENTRAL Hub, </a:t>
            </a:r>
            <a:r>
              <a:rPr lang="en-US" sz="2000" dirty="0" err="1">
                <a:solidFill>
                  <a:srgbClr val="0070C0"/>
                </a:solidFill>
              </a:rPr>
              <a:t>Katalyst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Riškov</a:t>
            </a:r>
            <a:endParaRPr lang="sk-SK" sz="2000" dirty="0">
              <a:solidFill>
                <a:srgbClr val="0070C0"/>
              </a:solidFill>
            </a:endParaRPr>
          </a:p>
          <a:p>
            <a:r>
              <a:rPr lang="sk-SK" sz="2000" dirty="0">
                <a:solidFill>
                  <a:srgbClr val="0070C0"/>
                </a:solidFill>
              </a:rPr>
              <a:t>Professional </a:t>
            </a:r>
            <a:r>
              <a:rPr lang="sk-SK" sz="2000" dirty="0" err="1">
                <a:solidFill>
                  <a:srgbClr val="0070C0"/>
                </a:solidFill>
              </a:rPr>
              <a:t>photoamera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w.zoom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lens</a:t>
            </a:r>
            <a:r>
              <a:rPr lang="sk-SK" sz="2000" dirty="0">
                <a:solidFill>
                  <a:srgbClr val="0070C0"/>
                </a:solidFill>
              </a:rPr>
              <a:t> - NORTH hub, </a:t>
            </a:r>
            <a:r>
              <a:rPr lang="sk-SK" sz="2000" dirty="0" err="1">
                <a:solidFill>
                  <a:srgbClr val="0070C0"/>
                </a:solidFill>
              </a:rPr>
              <a:t>Eco-Vego-Cris</a:t>
            </a:r>
            <a:r>
              <a:rPr lang="sk-SK" sz="2000" dirty="0">
                <a:solidFill>
                  <a:srgbClr val="0070C0"/>
                </a:solidFill>
              </a:rPr>
              <a:t>, </a:t>
            </a:r>
            <a:r>
              <a:rPr lang="sk-SK" sz="2000" dirty="0" err="1">
                <a:solidFill>
                  <a:srgbClr val="0070C0"/>
                </a:solidFill>
              </a:rPr>
              <a:t>Singerei</a:t>
            </a:r>
            <a:endParaRPr lang="sk-SK" sz="2000" dirty="0">
              <a:solidFill>
                <a:srgbClr val="0070C0"/>
              </a:solidFill>
            </a:endParaRPr>
          </a:p>
          <a:p>
            <a:r>
              <a:rPr lang="sk-SK" sz="2000" dirty="0" err="1">
                <a:solidFill>
                  <a:srgbClr val="0070C0"/>
                </a:solidFill>
              </a:rPr>
              <a:t>facilities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for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sales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promotion</a:t>
            </a:r>
            <a:endParaRPr lang="sk-SK" sz="2000" dirty="0">
              <a:solidFill>
                <a:srgbClr val="0070C0"/>
              </a:solidFill>
            </a:endParaRPr>
          </a:p>
          <a:p>
            <a:pPr lvl="1"/>
            <a:r>
              <a:rPr lang="sk-SK" sz="1800" dirty="0" err="1">
                <a:solidFill>
                  <a:srgbClr val="0070C0"/>
                </a:solidFill>
              </a:rPr>
              <a:t>foldable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tables</a:t>
            </a:r>
            <a:r>
              <a:rPr lang="sk-SK" sz="1800" dirty="0">
                <a:solidFill>
                  <a:srgbClr val="0070C0"/>
                </a:solidFill>
              </a:rPr>
              <a:t> and </a:t>
            </a:r>
            <a:r>
              <a:rPr lang="sk-SK" sz="1800" dirty="0" err="1">
                <a:solidFill>
                  <a:srgbClr val="0070C0"/>
                </a:solidFill>
              </a:rPr>
              <a:t>chairs</a:t>
            </a:r>
            <a:r>
              <a:rPr lang="sk-SK" sz="1800" dirty="0">
                <a:solidFill>
                  <a:srgbClr val="0070C0"/>
                </a:solidFill>
              </a:rPr>
              <a:t>  </a:t>
            </a:r>
            <a:r>
              <a:rPr lang="sk-SK" sz="1800" dirty="0" err="1">
                <a:solidFill>
                  <a:srgbClr val="0070C0"/>
                </a:solidFill>
              </a:rPr>
              <a:t>for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the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farmers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market</a:t>
            </a:r>
            <a:r>
              <a:rPr lang="sk-SK" sz="1800" dirty="0">
                <a:solidFill>
                  <a:srgbClr val="0070C0"/>
                </a:solidFill>
              </a:rPr>
              <a:t> - NORTH hub, </a:t>
            </a:r>
            <a:r>
              <a:rPr lang="sk-SK" sz="1800" dirty="0" err="1">
                <a:solidFill>
                  <a:srgbClr val="0070C0"/>
                </a:solidFill>
              </a:rPr>
              <a:t>Eco-Vego-Cris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Singerei</a:t>
            </a:r>
            <a:endParaRPr lang="sk-SK" sz="1800" dirty="0">
              <a:solidFill>
                <a:srgbClr val="0070C0"/>
              </a:solidFill>
            </a:endParaRPr>
          </a:p>
          <a:p>
            <a:pPr lvl="1"/>
            <a:r>
              <a:rPr lang="sk-SK" sz="1800" dirty="0" err="1">
                <a:solidFill>
                  <a:srgbClr val="0070C0"/>
                </a:solidFill>
              </a:rPr>
              <a:t>foldable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tents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for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the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farmers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market</a:t>
            </a:r>
            <a:r>
              <a:rPr lang="sk-SK" sz="1800" dirty="0">
                <a:solidFill>
                  <a:srgbClr val="0070C0"/>
                </a:solidFill>
              </a:rPr>
              <a:t> - NORTH hub, </a:t>
            </a:r>
            <a:r>
              <a:rPr lang="sk-SK" sz="1800" dirty="0" err="1">
                <a:solidFill>
                  <a:srgbClr val="0070C0"/>
                </a:solidFill>
              </a:rPr>
              <a:t>Eco-Vego-Cris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Singerei</a:t>
            </a:r>
            <a:endParaRPr lang="sk-SK" sz="1800" dirty="0">
              <a:solidFill>
                <a:srgbClr val="0070C0"/>
              </a:solidFill>
            </a:endParaRPr>
          </a:p>
          <a:p>
            <a:r>
              <a:rPr lang="sk-SK" sz="2000" dirty="0" err="1">
                <a:solidFill>
                  <a:srgbClr val="0070C0"/>
                </a:solidFill>
              </a:rPr>
              <a:t>facilities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for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production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spaces</a:t>
            </a:r>
            <a:endParaRPr lang="sk-SK" sz="2000" dirty="0">
              <a:solidFill>
                <a:srgbClr val="0070C0"/>
              </a:solidFill>
            </a:endParaRPr>
          </a:p>
          <a:p>
            <a:pPr lvl="1"/>
            <a:r>
              <a:rPr lang="sk-SK" sz="1800" dirty="0" err="1">
                <a:solidFill>
                  <a:srgbClr val="0070C0"/>
                </a:solidFill>
              </a:rPr>
              <a:t>Small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processing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machines</a:t>
            </a:r>
            <a:r>
              <a:rPr lang="sk-SK" sz="1800" dirty="0">
                <a:solidFill>
                  <a:srgbClr val="0070C0"/>
                </a:solidFill>
              </a:rPr>
              <a:t> - WEST hub, </a:t>
            </a:r>
            <a:r>
              <a:rPr lang="sk-SK" sz="1800" dirty="0" err="1">
                <a:solidFill>
                  <a:srgbClr val="0070C0"/>
                </a:solidFill>
              </a:rPr>
              <a:t>Apiprodex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Ungheni</a:t>
            </a:r>
            <a:r>
              <a:rPr lang="sk-SK" sz="1800" dirty="0">
                <a:solidFill>
                  <a:srgbClr val="0070C0"/>
                </a:solidFill>
              </a:rPr>
              <a:t> (</a:t>
            </a:r>
            <a:r>
              <a:rPr lang="en-US" sz="1800" dirty="0">
                <a:solidFill>
                  <a:srgbClr val="0070C0"/>
                </a:solidFill>
              </a:rPr>
              <a:t>Vacuum pump- </a:t>
            </a:r>
            <a:r>
              <a:rPr lang="sk-SK" sz="1800" dirty="0" err="1">
                <a:solidFill>
                  <a:srgbClr val="0070C0"/>
                </a:solidFill>
              </a:rPr>
              <a:t>for</a:t>
            </a:r>
            <a:r>
              <a:rPr lang="en-US" sz="1800" dirty="0" err="1">
                <a:solidFill>
                  <a:srgbClr val="0070C0"/>
                </a:solidFill>
              </a:rPr>
              <a:t>lyophilizer</a:t>
            </a:r>
            <a:r>
              <a:rPr lang="en-US" sz="1800" dirty="0">
                <a:solidFill>
                  <a:srgbClr val="0070C0"/>
                </a:solidFill>
              </a:rPr>
              <a:t> (Freeze dryer), </a:t>
            </a:r>
            <a:r>
              <a:rPr lang="sk-SK" sz="1800" dirty="0" err="1">
                <a:solidFill>
                  <a:srgbClr val="0070C0"/>
                </a:solidFill>
              </a:rPr>
              <a:t>cutter</a:t>
            </a:r>
            <a:r>
              <a:rPr lang="sk-SK" sz="1800" dirty="0">
                <a:solidFill>
                  <a:srgbClr val="0070C0"/>
                </a:solidFill>
              </a:rPr>
              <a:t>, </a:t>
            </a:r>
            <a:r>
              <a:rPr lang="sk-SK" sz="1800" dirty="0" err="1">
                <a:solidFill>
                  <a:srgbClr val="0070C0"/>
                </a:solidFill>
              </a:rPr>
              <a:t>universal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mixer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chocolate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 err="1">
                <a:solidFill>
                  <a:srgbClr val="0070C0"/>
                </a:solidFill>
              </a:rPr>
              <a:t>pots</a:t>
            </a:r>
            <a:r>
              <a:rPr lang="sk-SK" sz="1800" dirty="0">
                <a:solidFill>
                  <a:srgbClr val="0070C0"/>
                </a:solidFill>
              </a:rPr>
              <a:t>)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37094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960B7-FF52-9E19-9D4A-07FD731C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project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progress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NOV 2023/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cont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AA8BD2-DD25-78C3-B711-21DBC6C20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rgbClr val="0070C0"/>
                </a:solidFill>
              </a:rPr>
              <a:t>A2. </a:t>
            </a:r>
            <a:r>
              <a:rPr lang="sk-SK" sz="2400" b="1" dirty="0" err="1">
                <a:solidFill>
                  <a:srgbClr val="0070C0"/>
                </a:solidFill>
              </a:rPr>
              <a:t>Capacity</a:t>
            </a:r>
            <a:r>
              <a:rPr lang="sk-SK" sz="2400" b="1" dirty="0">
                <a:solidFill>
                  <a:srgbClr val="0070C0"/>
                </a:solidFill>
              </a:rPr>
              <a:t> </a:t>
            </a:r>
            <a:r>
              <a:rPr lang="sk-SK" sz="2400" b="1" dirty="0" err="1">
                <a:solidFill>
                  <a:srgbClr val="0070C0"/>
                </a:solidFill>
              </a:rPr>
              <a:t>building</a:t>
            </a:r>
            <a:endParaRPr lang="sk-SK" sz="2400" b="1" dirty="0">
              <a:solidFill>
                <a:srgbClr val="0070C0"/>
              </a:solidFill>
            </a:endParaRPr>
          </a:p>
          <a:p>
            <a:pPr lvl="1" indent="-342900"/>
            <a:r>
              <a:rPr lang="sk-SK" sz="2400" dirty="0" err="1">
                <a:solidFill>
                  <a:srgbClr val="0070C0"/>
                </a:solidFill>
              </a:rPr>
              <a:t>Trainings</a:t>
            </a:r>
            <a:r>
              <a:rPr lang="sk-SK" sz="2400" dirty="0">
                <a:solidFill>
                  <a:srgbClr val="0070C0"/>
                </a:solidFill>
              </a:rPr>
              <a:t> and </a:t>
            </a:r>
            <a:r>
              <a:rPr lang="sk-SK" sz="2400" dirty="0" err="1">
                <a:solidFill>
                  <a:srgbClr val="0070C0"/>
                </a:solidFill>
              </a:rPr>
              <a:t>workshops</a:t>
            </a:r>
            <a:r>
              <a:rPr lang="sk-SK" sz="2400" dirty="0">
                <a:solidFill>
                  <a:srgbClr val="0070C0"/>
                </a:solidFill>
              </a:rPr>
              <a:t>, KM – </a:t>
            </a:r>
            <a:r>
              <a:rPr lang="sk-SK" sz="2400" dirty="0" err="1">
                <a:solidFill>
                  <a:srgbClr val="0070C0"/>
                </a:solidFill>
              </a:rPr>
              <a:t>not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 err="1">
                <a:solidFill>
                  <a:srgbClr val="0070C0"/>
                </a:solidFill>
              </a:rPr>
              <a:t>planned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 err="1">
                <a:solidFill>
                  <a:srgbClr val="0070C0"/>
                </a:solidFill>
              </a:rPr>
              <a:t>yet</a:t>
            </a:r>
            <a:endParaRPr lang="sk-SK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rgbClr val="0070C0"/>
                </a:solidFill>
              </a:rPr>
              <a:t>A3. </a:t>
            </a:r>
            <a:r>
              <a:rPr lang="sk-SK" sz="2400" b="1" dirty="0" err="1">
                <a:solidFill>
                  <a:srgbClr val="0070C0"/>
                </a:solidFill>
              </a:rPr>
              <a:t>Building</a:t>
            </a:r>
            <a:r>
              <a:rPr lang="sk-SK" sz="2400" b="1" dirty="0">
                <a:solidFill>
                  <a:srgbClr val="0070C0"/>
                </a:solidFill>
              </a:rPr>
              <a:t> </a:t>
            </a:r>
            <a:r>
              <a:rPr lang="sk-SK" sz="2400" b="1" dirty="0" err="1">
                <a:solidFill>
                  <a:srgbClr val="0070C0"/>
                </a:solidFill>
              </a:rPr>
              <a:t>production</a:t>
            </a:r>
            <a:r>
              <a:rPr lang="sk-SK" sz="2400" b="1" dirty="0">
                <a:solidFill>
                  <a:srgbClr val="0070C0"/>
                </a:solidFill>
              </a:rPr>
              <a:t> and </a:t>
            </a:r>
            <a:r>
              <a:rPr lang="sk-SK" sz="2400" b="1" dirty="0" err="1">
                <a:solidFill>
                  <a:srgbClr val="0070C0"/>
                </a:solidFill>
              </a:rPr>
              <a:t>distribution</a:t>
            </a:r>
            <a:r>
              <a:rPr lang="sk-SK" sz="2400" b="1" dirty="0">
                <a:solidFill>
                  <a:srgbClr val="0070C0"/>
                </a:solidFill>
              </a:rPr>
              <a:t> </a:t>
            </a:r>
            <a:r>
              <a:rPr lang="sk-SK" sz="2400" b="1" dirty="0" err="1">
                <a:solidFill>
                  <a:srgbClr val="0070C0"/>
                </a:solidFill>
              </a:rPr>
              <a:t>networks</a:t>
            </a:r>
            <a:r>
              <a:rPr lang="sk-SK" sz="2400" b="1" dirty="0">
                <a:solidFill>
                  <a:srgbClr val="0070C0"/>
                </a:solidFill>
              </a:rPr>
              <a:t> </a:t>
            </a:r>
            <a:r>
              <a:rPr lang="sk-SK" sz="2400" b="1" dirty="0" err="1">
                <a:solidFill>
                  <a:srgbClr val="0070C0"/>
                </a:solidFill>
              </a:rPr>
              <a:t>around</a:t>
            </a:r>
            <a:r>
              <a:rPr lang="sk-SK" sz="2400" b="1" dirty="0">
                <a:solidFill>
                  <a:srgbClr val="0070C0"/>
                </a:solidFill>
              </a:rPr>
              <a:t> </a:t>
            </a:r>
            <a:r>
              <a:rPr lang="sk-SK" sz="2400" b="1" dirty="0" err="1">
                <a:solidFill>
                  <a:srgbClr val="0070C0"/>
                </a:solidFill>
              </a:rPr>
              <a:t>regional</a:t>
            </a:r>
            <a:r>
              <a:rPr lang="sk-SK" sz="2400" b="1" dirty="0">
                <a:solidFill>
                  <a:srgbClr val="0070C0"/>
                </a:solidFill>
              </a:rPr>
              <a:t> </a:t>
            </a:r>
            <a:r>
              <a:rPr lang="sk-SK" sz="2400" b="1" dirty="0" err="1">
                <a:solidFill>
                  <a:srgbClr val="0070C0"/>
                </a:solidFill>
              </a:rPr>
              <a:t>hubs</a:t>
            </a:r>
            <a:endParaRPr lang="sk-SK" sz="2400" b="1" dirty="0">
              <a:solidFill>
                <a:srgbClr val="0070C0"/>
              </a:solidFill>
            </a:endParaRPr>
          </a:p>
          <a:p>
            <a:pPr lvl="1" indent="-342900"/>
            <a:r>
              <a:rPr lang="sk-SK" sz="2400" dirty="0" err="1">
                <a:solidFill>
                  <a:srgbClr val="0070C0"/>
                </a:solidFill>
              </a:rPr>
              <a:t>Promotion</a:t>
            </a:r>
            <a:r>
              <a:rPr lang="sk-SK" sz="2400" dirty="0">
                <a:solidFill>
                  <a:srgbClr val="0070C0"/>
                </a:solidFill>
              </a:rPr>
              <a:t> of </a:t>
            </a:r>
            <a:r>
              <a:rPr lang="sk-SK" sz="2400" dirty="0" err="1">
                <a:solidFill>
                  <a:srgbClr val="0070C0"/>
                </a:solidFill>
              </a:rPr>
              <a:t>sales</a:t>
            </a:r>
            <a:r>
              <a:rPr lang="sk-SK" sz="2400" dirty="0">
                <a:solidFill>
                  <a:srgbClr val="0070C0"/>
                </a:solidFill>
              </a:rPr>
              <a:t> of </a:t>
            </a:r>
            <a:r>
              <a:rPr lang="sk-SK" sz="2400" dirty="0" err="1">
                <a:solidFill>
                  <a:srgbClr val="0070C0"/>
                </a:solidFill>
              </a:rPr>
              <a:t>pp</a:t>
            </a:r>
            <a:r>
              <a:rPr lang="sk-SK" sz="2400" dirty="0">
                <a:solidFill>
                  <a:srgbClr val="0070C0"/>
                </a:solidFill>
              </a:rPr>
              <a:t> and </a:t>
            </a:r>
            <a:r>
              <a:rPr lang="sk-SK" sz="2400" dirty="0" err="1">
                <a:solidFill>
                  <a:srgbClr val="0070C0"/>
                </a:solidFill>
              </a:rPr>
              <a:t>ap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 err="1">
                <a:solidFill>
                  <a:srgbClr val="0070C0"/>
                </a:solidFill>
              </a:rPr>
              <a:t>products</a:t>
            </a:r>
            <a:r>
              <a:rPr lang="sk-SK" sz="2400" dirty="0">
                <a:solidFill>
                  <a:srgbClr val="0070C0"/>
                </a:solidFill>
              </a:rPr>
              <a:t> </a:t>
            </a:r>
          </a:p>
          <a:p>
            <a:pPr lvl="2" indent="-342900"/>
            <a:r>
              <a:rPr lang="sk-SK" sz="1800" dirty="0" err="1">
                <a:solidFill>
                  <a:srgbClr val="0070C0"/>
                </a:solidFill>
              </a:rPr>
              <a:t>Potato</a:t>
            </a:r>
            <a:r>
              <a:rPr lang="sk-SK" sz="1800" dirty="0">
                <a:solidFill>
                  <a:srgbClr val="0070C0"/>
                </a:solidFill>
              </a:rPr>
              <a:t> Fest 15 </a:t>
            </a:r>
            <a:r>
              <a:rPr lang="sk-SK" sz="1800" dirty="0" err="1">
                <a:solidFill>
                  <a:srgbClr val="0070C0"/>
                </a:solidFill>
              </a:rPr>
              <a:t>October</a:t>
            </a:r>
            <a:r>
              <a:rPr lang="sk-SK" sz="1800" dirty="0">
                <a:solidFill>
                  <a:srgbClr val="0070C0"/>
                </a:solidFill>
              </a:rPr>
              <a:t> 2023, </a:t>
            </a:r>
            <a:r>
              <a:rPr lang="en-US" sz="1800" dirty="0">
                <a:solidFill>
                  <a:srgbClr val="0070C0"/>
                </a:solidFill>
              </a:rPr>
              <a:t>CENTRAL hub, </a:t>
            </a:r>
            <a:r>
              <a:rPr lang="en-US" sz="1800" dirty="0" err="1">
                <a:solidFill>
                  <a:srgbClr val="0070C0"/>
                </a:solidFill>
              </a:rPr>
              <a:t>Katalyst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Riškov</a:t>
            </a:r>
            <a:r>
              <a:rPr lang="sk-SK" sz="1800" dirty="0">
                <a:solidFill>
                  <a:srgbClr val="0070C0"/>
                </a:solidFill>
              </a:rPr>
              <a:t>a</a:t>
            </a:r>
            <a:br>
              <a:rPr lang="sk-SK" sz="1800" dirty="0"/>
            </a:br>
            <a:br>
              <a:rPr lang="sk-SK" sz="1000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7491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0EE4-F54F-41A6-8693-EEC06C96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C658-B72E-42A1-B208-F5C150F8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6">
            <a:extLst>
              <a:ext uri="{FF2B5EF4-FFF2-40B4-BE49-F238E27FC236}">
                <a16:creationId xmlns:a16="http://schemas.microsoft.com/office/drawing/2014/main" id="{5328F391-1EE0-44ED-9C88-5C0E6B23CA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38"/>
            <a:ext cx="9091497" cy="606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BDAC-E10A-43DB-923D-58B2BB63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99D5-DD6C-49FC-A79E-94B18A24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7A3DBEE0-121C-4460-A845-6C1DD33008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7" y="404038"/>
            <a:ext cx="9125450" cy="60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2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BE0A-6F1E-44C1-B7DB-AC120BEE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0B5AD-8D88-42E9-AE94-D779CAC9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1E1D3-6738-4440-AF83-DBBF16325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86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9C4F-C229-4B2A-8A7A-CC403DD5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28DF-662D-42E9-9894-D4E99AA3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53A39-5260-4DFF-9822-7E2CCAF4B6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34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BEAF-772E-4F58-9DAB-9CCA362F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651" y="826681"/>
            <a:ext cx="4731488" cy="1143000"/>
          </a:xfrm>
        </p:spPr>
        <p:txBody>
          <a:bodyPr/>
          <a:lstStyle/>
          <a:p>
            <a:r>
              <a:rPr lang="ro-MD" dirty="0"/>
              <a:t>tables and tents for the North Hub, used for Potato Fest at Central Hub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35480-5039-465B-A031-2616EE507B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6061" y="-466061"/>
            <a:ext cx="2796363" cy="3728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2222FD-B57D-47C9-A3FE-1ED36DD96C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850" y="2796363"/>
            <a:ext cx="6092456" cy="40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4098-ACD8-4961-8731-C725ADE4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048"/>
            <a:ext cx="8229600" cy="1143000"/>
          </a:xfrm>
        </p:spPr>
        <p:txBody>
          <a:bodyPr/>
          <a:lstStyle/>
          <a:p>
            <a:r>
              <a:rPr lang="ro-MD" dirty="0"/>
              <a:t>Processing equipment and heating system West Hub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4FEE8-526B-4693-A885-ADFAC8C1E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1417638"/>
            <a:ext cx="5143500" cy="5504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3D4A67-C9BE-4A16-AC46-CA011D29E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8958" y="1417638"/>
            <a:ext cx="4391247" cy="55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8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6045-4A30-4247-8348-3D61474E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618C4-21DF-40D5-B9F7-717EBCCB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449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BC026-A327-4963-8479-CE2EF9D30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8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DB80-84D4-4F6B-8400-C6AC3B25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C369A-B6BE-4CEE-8FE0-6B8499EC5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8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1F68C-6CBA-6107-3CAA-39A8C1A6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Project partnership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76FD74-27D0-491A-2840-7B51CE7F8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88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Applicant:</a:t>
            </a:r>
          </a:p>
          <a:p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Slovak Centre for Communication and Development, </a:t>
            </a:r>
            <a:r>
              <a:rPr lang="sk-SK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n.o</a:t>
            </a:r>
            <a:r>
              <a:rPr lang="sk-SK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Partner Slovakia:</a:t>
            </a:r>
          </a:p>
          <a:p>
            <a:r>
              <a:rPr lang="sk-SK" sz="2400" b="1" dirty="0"/>
              <a:t>ArTUR, civic association 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Partners Moldova:</a:t>
            </a:r>
          </a:p>
          <a:p>
            <a:r>
              <a:rPr lang="sk-SK" sz="2400" b="1" dirty="0" err="1"/>
              <a:t>Katalyst</a:t>
            </a:r>
            <a:r>
              <a:rPr lang="sk-SK" sz="2400" b="1" dirty="0"/>
              <a:t>, civic association, Riškova </a:t>
            </a:r>
            <a:r>
              <a:rPr lang="sk-SK" sz="2400" dirty="0"/>
              <a:t>(</a:t>
            </a:r>
            <a:r>
              <a:rPr lang="sk-SK" sz="2400" dirty="0" err="1"/>
              <a:t>Central</a:t>
            </a:r>
            <a:r>
              <a:rPr lang="sk-SK" sz="2400" dirty="0"/>
              <a:t> hub)</a:t>
            </a:r>
          </a:p>
          <a:p>
            <a:r>
              <a:rPr lang="sk-SK" sz="2400" b="1" dirty="0" err="1"/>
              <a:t>Apiprodex</a:t>
            </a:r>
            <a:r>
              <a:rPr lang="sk-SK" sz="2400" b="1" dirty="0"/>
              <a:t> SRL, </a:t>
            </a:r>
            <a:r>
              <a:rPr lang="sk-SK" sz="2400" b="1" dirty="0" err="1"/>
              <a:t>Ungheni</a:t>
            </a:r>
            <a:r>
              <a:rPr lang="sk-SK" sz="2400" b="1" dirty="0"/>
              <a:t>, </a:t>
            </a:r>
            <a:r>
              <a:rPr lang="sk-SK" sz="2400" b="1" dirty="0" err="1"/>
              <a:t>Todireşti</a:t>
            </a:r>
            <a:r>
              <a:rPr lang="sk-SK" sz="2400" b="1" dirty="0"/>
              <a:t> </a:t>
            </a:r>
            <a:r>
              <a:rPr lang="sk-SK" sz="2400" dirty="0"/>
              <a:t>(West hub)</a:t>
            </a:r>
          </a:p>
          <a:p>
            <a:r>
              <a:rPr lang="sk-SK" sz="2400" b="1" dirty="0" err="1"/>
              <a:t>Eco-Vego-Cris</a:t>
            </a:r>
            <a:r>
              <a:rPr lang="sk-SK" sz="2400" b="1" dirty="0"/>
              <a:t> SRL </a:t>
            </a:r>
            <a:r>
              <a:rPr lang="sk-SK" sz="2400" b="1" dirty="0" err="1"/>
              <a:t>Sîngerei</a:t>
            </a:r>
            <a:r>
              <a:rPr lang="sk-SK" sz="2400" b="1" dirty="0"/>
              <a:t>, </a:t>
            </a:r>
            <a:r>
              <a:rPr lang="sk-SK" sz="2400" dirty="0"/>
              <a:t>(North hub)</a:t>
            </a:r>
          </a:p>
          <a:p>
            <a:r>
              <a:rPr lang="sk-SK" sz="2400" b="1" dirty="0" err="1"/>
              <a:t>Consult</a:t>
            </a:r>
            <a:r>
              <a:rPr lang="sk-SK" sz="2400" b="1" dirty="0"/>
              <a:t> SRL, </a:t>
            </a:r>
            <a:r>
              <a:rPr lang="sk-SK" sz="2400" b="1" dirty="0" err="1"/>
              <a:t>Criuleni</a:t>
            </a:r>
            <a:r>
              <a:rPr lang="sk-SK" sz="2400" b="1" dirty="0"/>
              <a:t> </a:t>
            </a:r>
            <a:r>
              <a:rPr lang="sk-SK" sz="2400" dirty="0"/>
              <a:t>(East hub)</a:t>
            </a:r>
            <a:endParaRPr lang="sk-SK" sz="2400" b="1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07748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9828-E668-405B-B839-0228E1E3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DC399-D6F4-4A33-847C-5B8BFD721B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0"/>
            <a:ext cx="51435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B4EB7-C5CC-4795-9262-1252D5F962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59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2F83-CAF7-405C-88D6-898091ED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Insulation and ventilation at Eastern Hub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EDD54-2849-4E61-B52E-A8B7B1A10D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5" y="1557667"/>
            <a:ext cx="3688169" cy="4917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5C0A8-AFEB-44C7-B96C-D710E32E58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40" y="2243470"/>
            <a:ext cx="5146159" cy="38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9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8B0EA-3C5B-A96F-AABA-2A2B21F0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project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progress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NOV 2023/ </a:t>
            </a:r>
            <a:r>
              <a:rPr lang="sk-SK" b="1" dirty="0" err="1">
                <a:solidFill>
                  <a:schemeClr val="accent6">
                    <a:lumMod val="75000"/>
                  </a:schemeClr>
                </a:solidFill>
              </a:rPr>
              <a:t>cont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435AF1-0BC1-F0A2-6856-D472C471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59209" cy="4525963"/>
          </a:xfrm>
        </p:spPr>
        <p:txBody>
          <a:bodyPr/>
          <a:lstStyle/>
          <a:p>
            <a:pPr marL="627063" indent="-627063">
              <a:buNone/>
            </a:pPr>
            <a:r>
              <a:rPr lang="sk-SK" sz="2000" b="1" dirty="0">
                <a:solidFill>
                  <a:srgbClr val="0070C0"/>
                </a:solidFill>
              </a:rPr>
              <a:t>A4. </a:t>
            </a:r>
            <a:r>
              <a:rPr lang="sk-SK" sz="2000" b="1" dirty="0" err="1">
                <a:solidFill>
                  <a:srgbClr val="0070C0"/>
                </a:solidFill>
              </a:rPr>
              <a:t>Building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awareness</a:t>
            </a:r>
            <a:r>
              <a:rPr lang="sk-SK" sz="2000" b="1" dirty="0">
                <a:solidFill>
                  <a:srgbClr val="0070C0"/>
                </a:solidFill>
              </a:rPr>
              <a:t> and </a:t>
            </a:r>
            <a:r>
              <a:rPr lang="sk-SK" sz="2000" b="1" dirty="0" err="1">
                <a:solidFill>
                  <a:srgbClr val="0070C0"/>
                </a:solidFill>
              </a:rPr>
              <a:t>strengthening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sustainability</a:t>
            </a:r>
            <a:endParaRPr lang="sk-SK" sz="2000" b="1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r>
              <a:rPr lang="sk-SK" sz="2000" dirty="0">
                <a:solidFill>
                  <a:srgbClr val="0070C0"/>
                </a:solidFill>
              </a:rPr>
              <a:t>5 </a:t>
            </a:r>
            <a:r>
              <a:rPr lang="sk-SK" sz="2000" dirty="0" err="1">
                <a:solidFill>
                  <a:srgbClr val="0070C0"/>
                </a:solidFill>
              </a:rPr>
              <a:t>campaigns</a:t>
            </a:r>
            <a:r>
              <a:rPr lang="sk-SK" sz="2000" dirty="0">
                <a:solidFill>
                  <a:srgbClr val="0070C0"/>
                </a:solidFill>
              </a:rPr>
              <a:t> - </a:t>
            </a:r>
            <a:r>
              <a:rPr lang="sk-SK" sz="2000" dirty="0" err="1">
                <a:solidFill>
                  <a:srgbClr val="0070C0"/>
                </a:solidFill>
              </a:rPr>
              <a:t>different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levels</a:t>
            </a:r>
            <a:r>
              <a:rPr lang="sk-SK" sz="2000" dirty="0">
                <a:solidFill>
                  <a:srgbClr val="0070C0"/>
                </a:solidFill>
              </a:rPr>
              <a:t> and </a:t>
            </a:r>
            <a:r>
              <a:rPr lang="sk-SK" sz="2000" dirty="0" err="1">
                <a:solidFill>
                  <a:srgbClr val="0070C0"/>
                </a:solidFill>
              </a:rPr>
              <a:t>target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groups</a:t>
            </a:r>
            <a:r>
              <a:rPr lang="sk-SK" sz="2000" dirty="0">
                <a:solidFill>
                  <a:srgbClr val="0070C0"/>
                </a:solidFill>
              </a:rPr>
              <a:t> – in </a:t>
            </a:r>
            <a:r>
              <a:rPr lang="sk-SK" sz="2000" dirty="0" err="1">
                <a:solidFill>
                  <a:srgbClr val="0070C0"/>
                </a:solidFill>
              </a:rPr>
              <a:t>preparation</a:t>
            </a:r>
            <a:endParaRPr lang="sk-SK" sz="2000" dirty="0">
              <a:solidFill>
                <a:srgbClr val="0070C0"/>
              </a:solidFill>
            </a:endParaRPr>
          </a:p>
          <a:p>
            <a:pPr marL="808038" lvl="1" indent="-407988"/>
            <a:r>
              <a:rPr lang="sk-SK" sz="2000" dirty="0" err="1">
                <a:solidFill>
                  <a:srgbClr val="0070C0"/>
                </a:solidFill>
              </a:rPr>
              <a:t>national</a:t>
            </a:r>
            <a:r>
              <a:rPr lang="sk-SK" sz="2000" dirty="0">
                <a:solidFill>
                  <a:srgbClr val="0070C0"/>
                </a:solidFill>
              </a:rPr>
              <a:t> level:</a:t>
            </a:r>
          </a:p>
          <a:p>
            <a:pPr marL="808038" lvl="1" indent="-407988"/>
            <a:r>
              <a:rPr lang="sk-SK" sz="2000" dirty="0" err="1">
                <a:solidFill>
                  <a:srgbClr val="0070C0"/>
                </a:solidFill>
              </a:rPr>
              <a:t>workshops</a:t>
            </a:r>
            <a:r>
              <a:rPr lang="sk-SK" sz="2000" dirty="0">
                <a:solidFill>
                  <a:srgbClr val="0070C0"/>
                </a:solidFill>
              </a:rPr>
              <a:t> in </a:t>
            </a:r>
            <a:r>
              <a:rPr lang="sk-SK" sz="2000" dirty="0" err="1">
                <a:solidFill>
                  <a:srgbClr val="0070C0"/>
                </a:solidFill>
              </a:rPr>
              <a:t>schools</a:t>
            </a:r>
            <a:endParaRPr lang="sk-SK" sz="2000" dirty="0">
              <a:solidFill>
                <a:srgbClr val="0070C0"/>
              </a:solidFill>
            </a:endParaRPr>
          </a:p>
          <a:p>
            <a:pPr marL="808038" lvl="1" indent="-407988"/>
            <a:r>
              <a:rPr lang="sk-SK" sz="2000" dirty="0" err="1">
                <a:solidFill>
                  <a:srgbClr val="0070C0"/>
                </a:solidFill>
              </a:rPr>
              <a:t>community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events</a:t>
            </a:r>
            <a:r>
              <a:rPr lang="sk-SK" sz="2000" dirty="0">
                <a:solidFill>
                  <a:srgbClr val="0070C0"/>
                </a:solidFill>
              </a:rPr>
              <a:t> to </a:t>
            </a:r>
            <a:r>
              <a:rPr lang="sk-SK" sz="2000" dirty="0" err="1">
                <a:solidFill>
                  <a:srgbClr val="0070C0"/>
                </a:solidFill>
              </a:rPr>
              <a:t>implement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practical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measures</a:t>
            </a:r>
            <a:r>
              <a:rPr lang="sk-SK" sz="2000" dirty="0">
                <a:solidFill>
                  <a:srgbClr val="0070C0"/>
                </a:solidFill>
              </a:rPr>
              <a:t> to </a:t>
            </a:r>
            <a:r>
              <a:rPr lang="sk-SK" sz="2000" dirty="0" err="1">
                <a:solidFill>
                  <a:srgbClr val="0070C0"/>
                </a:solidFill>
              </a:rPr>
              <a:t>promote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greening</a:t>
            </a:r>
            <a:r>
              <a:rPr lang="sk-SK" sz="2000" dirty="0">
                <a:solidFill>
                  <a:srgbClr val="0070C0"/>
                </a:solidFill>
              </a:rPr>
              <a:t> and </a:t>
            </a:r>
            <a:r>
              <a:rPr lang="sk-SK" sz="2000" dirty="0" err="1">
                <a:solidFill>
                  <a:srgbClr val="0070C0"/>
                </a:solidFill>
              </a:rPr>
              <a:t>biodiversity</a:t>
            </a:r>
            <a:r>
              <a:rPr lang="sk-SK" sz="2000" dirty="0">
                <a:solidFill>
                  <a:srgbClr val="0070C0"/>
                </a:solidFill>
              </a:rPr>
              <a:t> – </a:t>
            </a:r>
            <a:r>
              <a:rPr lang="sk-SK" sz="2000" dirty="0" err="1">
                <a:solidFill>
                  <a:srgbClr val="0070C0"/>
                </a:solidFill>
              </a:rPr>
              <a:t>purchase</a:t>
            </a:r>
            <a:r>
              <a:rPr lang="sk-SK" sz="2000" dirty="0">
                <a:solidFill>
                  <a:srgbClr val="0070C0"/>
                </a:solidFill>
              </a:rPr>
              <a:t> of </a:t>
            </a:r>
            <a:r>
              <a:rPr lang="sk-SK" sz="2000" dirty="0" err="1">
                <a:solidFill>
                  <a:srgbClr val="0070C0"/>
                </a:solidFill>
              </a:rPr>
              <a:t>trees</a:t>
            </a:r>
            <a:r>
              <a:rPr lang="sk-SK" sz="2000" dirty="0">
                <a:solidFill>
                  <a:srgbClr val="0070C0"/>
                </a:solidFill>
              </a:rPr>
              <a:t>.</a:t>
            </a:r>
          </a:p>
          <a:p>
            <a:pPr marL="627063" indent="-627063">
              <a:buNone/>
            </a:pPr>
            <a:r>
              <a:rPr lang="sk-SK" sz="2000" b="1" dirty="0">
                <a:solidFill>
                  <a:srgbClr val="0070C0"/>
                </a:solidFill>
              </a:rPr>
              <a:t>A5. </a:t>
            </a:r>
            <a:r>
              <a:rPr lang="sk-SK" sz="2000" b="1" dirty="0" err="1">
                <a:solidFill>
                  <a:srgbClr val="0070C0"/>
                </a:solidFill>
              </a:rPr>
              <a:t>Building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strategic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partnerships</a:t>
            </a:r>
            <a:r>
              <a:rPr lang="sk-SK" sz="2000" b="1" dirty="0">
                <a:solidFill>
                  <a:srgbClr val="0070C0"/>
                </a:solidFill>
              </a:rPr>
              <a:t> </a:t>
            </a:r>
            <a:r>
              <a:rPr lang="sk-SK" sz="2000" b="1" dirty="0" err="1">
                <a:solidFill>
                  <a:srgbClr val="0070C0"/>
                </a:solidFill>
              </a:rPr>
              <a:t>between</a:t>
            </a:r>
            <a:r>
              <a:rPr lang="sk-SK" sz="2000" b="1" dirty="0">
                <a:solidFill>
                  <a:srgbClr val="0070C0"/>
                </a:solidFill>
              </a:rPr>
              <a:t> SK and MD in </a:t>
            </a:r>
            <a:r>
              <a:rPr lang="sk-SK" sz="2000" b="1" dirty="0" err="1">
                <a:solidFill>
                  <a:srgbClr val="0070C0"/>
                </a:solidFill>
              </a:rPr>
              <a:t>the</a:t>
            </a:r>
            <a:r>
              <a:rPr lang="sk-SK" sz="2000" b="1" dirty="0">
                <a:solidFill>
                  <a:srgbClr val="0070C0"/>
                </a:solidFill>
              </a:rPr>
              <a:t> business </a:t>
            </a:r>
            <a:r>
              <a:rPr lang="sk-SK" sz="2000" b="1" dirty="0" err="1">
                <a:solidFill>
                  <a:srgbClr val="0070C0"/>
                </a:solidFill>
              </a:rPr>
              <a:t>sector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</a:p>
          <a:p>
            <a:pPr marL="857250" lvl="1" indent="-457200"/>
            <a:r>
              <a:rPr lang="sk-SK" sz="2000" dirty="0">
                <a:solidFill>
                  <a:srgbClr val="0070C0"/>
                </a:solidFill>
              </a:rPr>
              <a:t>1st </a:t>
            </a:r>
            <a:r>
              <a:rPr lang="sk-SK" sz="2000" dirty="0" err="1">
                <a:solidFill>
                  <a:srgbClr val="0070C0"/>
                </a:solidFill>
              </a:rPr>
              <a:t>missionin</a:t>
            </a:r>
            <a:r>
              <a:rPr lang="sk-SK" sz="2000" dirty="0">
                <a:solidFill>
                  <a:srgbClr val="0070C0"/>
                </a:solidFill>
              </a:rPr>
              <a:t> MD – </a:t>
            </a:r>
            <a:r>
              <a:rPr lang="sk-SK" sz="2000" dirty="0" err="1">
                <a:solidFill>
                  <a:srgbClr val="0070C0"/>
                </a:solidFill>
              </a:rPr>
              <a:t>planned</a:t>
            </a:r>
            <a:r>
              <a:rPr lang="sk-SK" sz="2000" dirty="0">
                <a:solidFill>
                  <a:srgbClr val="0070C0"/>
                </a:solidFill>
              </a:rPr>
              <a:t> </a:t>
            </a:r>
            <a:r>
              <a:rPr lang="sk-SK" sz="2000" dirty="0" err="1">
                <a:solidFill>
                  <a:srgbClr val="0070C0"/>
                </a:solidFill>
              </a:rPr>
              <a:t>beginning</a:t>
            </a:r>
            <a:r>
              <a:rPr lang="sk-SK" sz="2000" dirty="0">
                <a:solidFill>
                  <a:srgbClr val="0070C0"/>
                </a:solidFill>
              </a:rPr>
              <a:t> 2024</a:t>
            </a:r>
          </a:p>
          <a:p>
            <a:pPr marL="857250" lvl="1" indent="-457200"/>
            <a:r>
              <a:rPr lang="sk-SK" sz="2000" dirty="0" err="1">
                <a:solidFill>
                  <a:srgbClr val="0070C0"/>
                </a:solidFill>
              </a:rPr>
              <a:t>Identification</a:t>
            </a:r>
            <a:r>
              <a:rPr lang="sk-SK" sz="2000" dirty="0">
                <a:solidFill>
                  <a:srgbClr val="0070C0"/>
                </a:solidFill>
              </a:rPr>
              <a:t> of </a:t>
            </a:r>
            <a:r>
              <a:rPr lang="sk-SK" sz="2000" dirty="0" err="1">
                <a:solidFill>
                  <a:srgbClr val="0070C0"/>
                </a:solidFill>
              </a:rPr>
              <a:t>needs</a:t>
            </a:r>
            <a:endParaRPr lang="sk-SK" sz="2000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endParaRPr lang="sk-SK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D00CD-4F9E-5A3A-B2C5-B6056F4C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74638"/>
            <a:ext cx="8229600" cy="1143000"/>
          </a:xfrm>
        </p:spPr>
        <p:txBody>
          <a:bodyPr/>
          <a:lstStyle/>
          <a:p>
            <a:pPr algn="l"/>
            <a:r>
              <a:rPr lang="sk-SK" sz="4400" b="1" dirty="0">
                <a:solidFill>
                  <a:schemeClr val="accent6">
                    <a:lumMod val="75000"/>
                  </a:schemeClr>
                </a:solidFill>
              </a:rPr>
              <a:t>Thank you for your attention!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0E2DF28F-70ED-1E5A-4BF2-25081750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2216890"/>
            <a:ext cx="8048847" cy="2674088"/>
          </a:xfrm>
          <a:noFill/>
        </p:spPr>
        <p:txBody>
          <a:bodyPr>
            <a:normAutofit/>
          </a:bodyPr>
          <a:lstStyle/>
          <a:p>
            <a:pPr marL="9890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Slovak Centre </a:t>
            </a:r>
            <a:r>
              <a:rPr lang="sk-SK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Communication and </a:t>
            </a:r>
            <a:r>
              <a:rPr lang="sk-SK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(</a:t>
            </a: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SCCD)</a:t>
            </a:r>
          </a:p>
          <a:p>
            <a:pPr marL="9890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Prazska 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11, 811 04 Bratislava, Slovakia</a:t>
            </a:r>
          </a:p>
          <a:p>
            <a:pPr marL="9890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sccd-en.org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Zuzana Jezerská 			Klára Tóthová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Executive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k-SK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Director</a:t>
            </a: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Project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</a:rPr>
              <a:t>jezerska@sccd-sk.org 		tothova@sccd-sk.org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2B96B547-2EB9-0A48-4EAF-3AD5988484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48" y="2216890"/>
            <a:ext cx="911354" cy="13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45048D-07C9-FB67-B467-CB1C7E56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591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Strategic documents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6D27AC-F01B-BF59-D506-C67382F1E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0214"/>
            <a:ext cx="8229600" cy="5263116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Sectoral priorities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accent6">
                    <a:lumMod val="75000"/>
                  </a:schemeClr>
                </a:solidFill>
              </a:rPr>
              <a:t>Medium-term Strategy for Development Cooperation of the Slovak Republic for 2019-2023</a:t>
            </a:r>
            <a:endParaRPr lang="sk-SK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sz="2400" dirty="0"/>
              <a:t>Supporting the creation of a market environment</a:t>
            </a:r>
          </a:p>
          <a:p>
            <a:r>
              <a:rPr lang="sk-SK" sz="2400" dirty="0"/>
              <a:t>Infrastructure and sustainable use of natural resources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Sustainable Development Goals</a:t>
            </a:r>
          </a:p>
          <a:p>
            <a:pPr marL="0" indent="0">
              <a:buNone/>
            </a:pPr>
            <a:r>
              <a:rPr lang="sk-SK" sz="2400" dirty="0"/>
              <a:t>SDG 2 - Eliminate hunger</a:t>
            </a:r>
          </a:p>
          <a:p>
            <a:pPr marL="0" indent="0">
              <a:buNone/>
            </a:pPr>
            <a:r>
              <a:rPr lang="sk-SK" sz="2400" dirty="0"/>
              <a:t>SDG 8 - Decent work and economic growth</a:t>
            </a:r>
          </a:p>
          <a:p>
            <a:pPr marL="0" indent="0">
              <a:buNone/>
            </a:pPr>
            <a:r>
              <a:rPr lang="sk-SK" sz="2400" dirty="0"/>
              <a:t>SDG 9 - Industry, Innovation and Infrastructure</a:t>
            </a:r>
          </a:p>
          <a:p>
            <a:pPr marL="0" indent="0">
              <a:buNone/>
            </a:pPr>
            <a:r>
              <a:rPr lang="sk-SK" sz="2400" dirty="0"/>
              <a:t>SDG 12 - responsible consumption and production</a:t>
            </a:r>
          </a:p>
          <a:p>
            <a:pPr marL="0" indent="0">
              <a:buNone/>
            </a:pPr>
            <a:r>
              <a:rPr lang="sk-SK" sz="2400" dirty="0"/>
              <a:t>SDG 5 - Gender equality (cross-cutting theme)</a:t>
            </a:r>
          </a:p>
          <a:p>
            <a:pPr marL="0" indent="0">
              <a:buNone/>
            </a:pPr>
            <a:r>
              <a:rPr lang="sk-SK" sz="2400" dirty="0"/>
              <a:t>SDG 13 - Climate protection (cross-cutting theme)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1815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1FB84-BBAB-E692-89E5-1BC486C8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530"/>
            <a:ext cx="8229600" cy="751294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bg1">
                    <a:lumMod val="50000"/>
                  </a:schemeClr>
                </a:solidFill>
              </a:rPr>
              <a:t>Baseline situation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38456F-13C7-3719-E423-DFFA58808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5421"/>
            <a:ext cx="8229600" cy="4936580"/>
          </a:xfrm>
        </p:spPr>
        <p:txBody>
          <a:bodyPr/>
          <a:lstStyle/>
          <a:p>
            <a:r>
              <a:rPr lang="sk-SK" sz="2500" b="1" dirty="0"/>
              <a:t>Dependence of MD on energy imports </a:t>
            </a:r>
            <a:r>
              <a:rPr lang="sk-SK" sz="2500" dirty="0"/>
              <a:t>from RU and UA</a:t>
            </a:r>
          </a:p>
          <a:p>
            <a:r>
              <a:rPr lang="sk-SK" sz="2500" b="1" dirty="0"/>
              <a:t>Dependence of the economy on agriculture and agricultural exports </a:t>
            </a:r>
            <a:r>
              <a:rPr lang="sk-SK" sz="2500" dirty="0"/>
              <a:t>- underdeveloped rural regions, employment hl. in </a:t>
            </a:r>
            <a:r>
              <a:rPr lang="sk-SK" sz="2500" dirty="0" err="1"/>
              <a:t>pp</a:t>
            </a:r>
            <a:r>
              <a:rPr lang="sk-SK" sz="2500" dirty="0"/>
              <a:t>., low wages</a:t>
            </a:r>
          </a:p>
          <a:p>
            <a:pPr marL="457200" lvl="1" indent="0">
              <a:buNone/>
            </a:pPr>
            <a:r>
              <a:rPr lang="sk-SK" sz="2500" dirty="0"/>
              <a:t>(1) poverty, (2) weak infrastructure development, (3) lack of employment opportunities, and (4) underdeveloped markets</a:t>
            </a:r>
          </a:p>
          <a:p>
            <a:r>
              <a:rPr lang="sk-SK" sz="2500" b="1" dirty="0"/>
              <a:t>Climate change </a:t>
            </a:r>
            <a:r>
              <a:rPr lang="sk-SK" sz="2500" dirty="0"/>
              <a:t>- shift to dry </a:t>
            </a:r>
            <a:r>
              <a:rPr lang="sk-SK" sz="2500" dirty="0" err="1"/>
              <a:t>sub-humid </a:t>
            </a:r>
            <a:r>
              <a:rPr lang="sk-SK" sz="2500" dirty="0"/>
              <a:t>and semi-arid zones - impact especially on rural</a:t>
            </a:r>
            <a:r>
              <a:rPr lang="sk-SK" sz="2500" dirty="0" err="1"/>
              <a:t> areas</a:t>
            </a:r>
          </a:p>
          <a:p>
            <a:r>
              <a:rPr lang="sk-SK" sz="2500" b="1" dirty="0"/>
              <a:t>War in UA </a:t>
            </a:r>
            <a:r>
              <a:rPr lang="sk-SK" sz="2500" dirty="0"/>
              <a:t>- energy crisis, influx of UA refugees</a:t>
            </a:r>
          </a:p>
          <a:p>
            <a:r>
              <a:rPr lang="sk-SK" sz="2500" b="1" dirty="0"/>
              <a:t>Status of rural women </a:t>
            </a:r>
            <a:r>
              <a:rPr lang="sk-SK" sz="2500" dirty="0"/>
              <a:t>- financial dependence, inequality of opportunity and domestic violence, </a:t>
            </a:r>
            <a:r>
              <a:rPr lang="sk-SK" sz="2500" dirty="0" err="1"/>
              <a:t>single mothers </a:t>
            </a:r>
            <a:r>
              <a:rPr lang="sk-SK" sz="2500" dirty="0"/>
              <a:t>(migration)</a:t>
            </a: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70275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764D3-F2CC-8019-6595-FC6EA59A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554"/>
            <a:ext cx="8229600" cy="778093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Identified needs and solutions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4938F4-9BD7-0A7E-7540-D512813A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885"/>
            <a:ext cx="8229600" cy="48494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200" b="1" dirty="0"/>
              <a:t>Survey in Moldova - interviews and questionnaires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Experience from the implementation of the </a:t>
            </a:r>
            <a:r>
              <a:rPr lang="sk-SK" sz="2000" dirty="0" err="1"/>
              <a:t>SlovakAid </a:t>
            </a:r>
            <a:r>
              <a:rPr lang="sk-SK" sz="2000" dirty="0"/>
              <a:t>project "</a:t>
            </a:r>
            <a:r>
              <a:rPr lang="sk-SK" sz="2000" b="1" dirty="0"/>
              <a:t>Agri-food incubator as a catalyst for entrepreneurial innovation in the regions of Moldova</a:t>
            </a:r>
            <a:r>
              <a:rPr lang="sk-SK" sz="2000" dirty="0"/>
              <a:t>" (2020-2022)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000" dirty="0"/>
              <a:t>Experience from the implementation of the </a:t>
            </a:r>
            <a:r>
              <a:rPr lang="sk-SK" sz="2000" b="1" dirty="0"/>
              <a:t>V4 </a:t>
            </a:r>
            <a:r>
              <a:rPr lang="sk-SK" sz="2000" b="1" dirty="0" err="1"/>
              <a:t>Moldova </a:t>
            </a:r>
            <a:r>
              <a:rPr lang="sk-SK" sz="2000" b="1" dirty="0"/>
              <a:t>ECO-AGRO-FOOD </a:t>
            </a:r>
            <a:r>
              <a:rPr lang="sk-SK" sz="2000" dirty="0"/>
              <a:t>project </a:t>
            </a:r>
            <a:r>
              <a:rPr lang="sk-SK" sz="2000" b="1" dirty="0"/>
              <a:t>New Perspective Agriculture </a:t>
            </a:r>
            <a:r>
              <a:rPr lang="sk-SK" sz="2000" dirty="0"/>
              <a:t>(Visegrad Fund)</a:t>
            </a:r>
          </a:p>
          <a:p>
            <a:r>
              <a:rPr lang="sk-SK" sz="2000" dirty="0">
                <a:solidFill>
                  <a:schemeClr val="bg1">
                    <a:lumMod val="50000"/>
                  </a:schemeClr>
                </a:solidFill>
              </a:rPr>
              <a:t>financial security and independence, specifically for women - entrepreneurship, deployment of smart solutions and value-added techniques,</a:t>
            </a:r>
          </a:p>
          <a:p>
            <a:r>
              <a:rPr lang="sk-SK" sz="2000" dirty="0">
                <a:solidFill>
                  <a:schemeClr val="bg1">
                    <a:lumMod val="50000"/>
                  </a:schemeClr>
                </a:solidFill>
              </a:rPr>
              <a:t>access to communities and markets for sale - support for distribution and promotion,</a:t>
            </a:r>
          </a:p>
          <a:p>
            <a:r>
              <a:rPr lang="sk-SK" sz="2000" dirty="0">
                <a:solidFill>
                  <a:schemeClr val="bg1">
                    <a:lumMod val="50000"/>
                  </a:schemeClr>
                </a:solidFill>
              </a:rPr>
              <a:t>Sustainable access to energy and natural resources - renewables and energy savings, ecological solutions (soil, water, waste, greenery and BD.), education,</a:t>
            </a:r>
          </a:p>
          <a:p>
            <a:r>
              <a:rPr lang="sk-SK" sz="2000" dirty="0">
                <a:solidFill>
                  <a:schemeClr val="bg1">
                    <a:lumMod val="50000"/>
                  </a:schemeClr>
                </a:solidFill>
              </a:rPr>
              <a:t>protection from the impacts of climate change and the losses it causes - plans and implementation of resilience building measures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0482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1A093-4430-C5E6-92D9-DB070F4C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40"/>
            <a:ext cx="8229600" cy="1143000"/>
          </a:xfrm>
        </p:spPr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Project logic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40405D-C148-7185-AE86-9BA2E6DC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5740"/>
            <a:ext cx="8229600" cy="4965405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Goal</a:t>
            </a:r>
          </a:p>
          <a:p>
            <a:r>
              <a:rPr lang="sk-SK" sz="2800" dirty="0"/>
              <a:t>Promoting Moldova's economic growth based on the sustainable use of natural resources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Specific objective</a:t>
            </a:r>
          </a:p>
          <a:p>
            <a:r>
              <a:rPr lang="sk-SK" sz="2800" dirty="0"/>
              <a:t>Promote </a:t>
            </a:r>
            <a:r>
              <a:rPr lang="sk-SK" sz="2800" b="1" dirty="0"/>
              <a:t>environmentally sustainable agro-economy and food production </a:t>
            </a:r>
            <a:r>
              <a:rPr lang="sk-SK" sz="2800" dirty="0"/>
              <a:t>that creates jobs and increases energy and food self-sufficiency in Moldova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Development Centres - 6 models (MD partners)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New jobs (36)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400" dirty="0"/>
              <a:t>Increased environmental awareness (100 000)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711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B6F74-A1E9-D3F3-2498-F44E8E81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Target groups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64DE0C-02A9-BF4F-AF47-3A5BFDB9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395"/>
          </a:xfrm>
        </p:spPr>
        <p:txBody>
          <a:bodyPr/>
          <a:lstStyle/>
          <a:p>
            <a:r>
              <a:rPr lang="sk-SK" sz="2800" b="1" dirty="0"/>
              <a:t>Rural farmers, food producers and entrepreneurs in agriculture and food processing </a:t>
            </a:r>
            <a:r>
              <a:rPr lang="sk-SK" sz="2800" dirty="0"/>
              <a:t>in 4 MD target regions (Chisinau and </a:t>
            </a:r>
            <a:r>
              <a:rPr lang="sk-SK" sz="2800" dirty="0" err="1"/>
              <a:t>Riscova</a:t>
            </a:r>
            <a:r>
              <a:rPr lang="sk-SK" sz="2800" dirty="0"/>
              <a:t> /C, </a:t>
            </a:r>
            <a:r>
              <a:rPr lang="sk-SK" sz="2800" dirty="0" err="1"/>
              <a:t>Singerei</a:t>
            </a:r>
            <a:r>
              <a:rPr lang="sk-SK" sz="2800" dirty="0"/>
              <a:t> /N, </a:t>
            </a:r>
            <a:r>
              <a:rPr lang="sk-SK" sz="2800" dirty="0" err="1"/>
              <a:t>Ungheni</a:t>
            </a:r>
            <a:r>
              <a:rPr lang="sk-SK" sz="2800" dirty="0"/>
              <a:t> /W and </a:t>
            </a:r>
            <a:r>
              <a:rPr lang="sk-SK" sz="2800" dirty="0" err="1"/>
              <a:t>Criuleni</a:t>
            </a:r>
            <a:r>
              <a:rPr lang="sk-SK" sz="2800" dirty="0"/>
              <a:t> /E) +2 (S and E) </a:t>
            </a:r>
          </a:p>
          <a:p>
            <a:pPr marL="457200" lvl="1" indent="0">
              <a:buNone/>
            </a:pPr>
            <a:r>
              <a:rPr lang="sk-SK" sz="2400" i="1" dirty="0" err="1"/>
              <a:t>Focus on </a:t>
            </a:r>
            <a:r>
              <a:rPr lang="sk-SK" sz="2400" i="1" dirty="0"/>
              <a:t>women - empower rural women and opportunities to secure their own socio-economic independence</a:t>
            </a:r>
          </a:p>
          <a:p>
            <a:r>
              <a:rPr lang="sk-SK" sz="2800" b="1" dirty="0"/>
              <a:t>Communities </a:t>
            </a:r>
            <a:r>
              <a:rPr lang="sk-SK" sz="2800" dirty="0"/>
              <a:t>- youth, UA refugees, public and sector organisations, public</a:t>
            </a:r>
          </a:p>
          <a:p>
            <a:pPr marL="457200" lvl="1" indent="0">
              <a:buNone/>
            </a:pPr>
            <a:r>
              <a:rPr lang="sk-SK" sz="2400" i="1" dirty="0"/>
              <a:t>Supporting the implementation of activities and contributing to overall project impact and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0860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E8D38-C500-F5B0-1BBB-3E99EBCF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Cross-cutting themes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8C7F56-16D8-57E4-D7D8-15E65B22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520"/>
            <a:ext cx="8229600" cy="5140842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/>
              <a:t>Gender equality </a:t>
            </a:r>
          </a:p>
          <a:p>
            <a:pPr marL="57150" indent="0">
              <a:buNone/>
            </a:pPr>
            <a:r>
              <a:rPr lang="sk-SK" sz="2400" dirty="0"/>
              <a:t>Category B: Positive impact on gender equality</a:t>
            </a:r>
          </a:p>
          <a:p>
            <a:r>
              <a:rPr lang="sk-SK" sz="2400" dirty="0"/>
              <a:t>focusing on the development / establishment of small and </a:t>
            </a:r>
            <a:r>
              <a:rPr lang="sk-SK" sz="2400" dirty="0" err="1"/>
              <a:t>micro-enterprises</a:t>
            </a:r>
            <a:r>
              <a:rPr lang="sk-SK" sz="2400" dirty="0"/>
              <a:t> and </a:t>
            </a:r>
            <a:r>
              <a:rPr lang="sk-SK" sz="2400" dirty="0" err="1"/>
              <a:t>start-ups</a:t>
            </a:r>
            <a:r>
              <a:rPr lang="sk-SK" sz="2400" dirty="0"/>
              <a:t> in </a:t>
            </a:r>
            <a:r>
              <a:rPr lang="sk-SK" sz="2400" dirty="0" err="1"/>
              <a:t>agrc</a:t>
            </a:r>
            <a:r>
              <a:rPr lang="sk-SK" sz="2400" dirty="0"/>
              <a:t> and </a:t>
            </a:r>
            <a:r>
              <a:rPr lang="sk-SK" sz="2400" dirty="0" err="1"/>
              <a:t>agrifood</a:t>
            </a:r>
            <a:r>
              <a:rPr lang="sk-SK" sz="2400" dirty="0"/>
              <a:t> in the regions - addressing women in particular and reflecting their needs,</a:t>
            </a:r>
          </a:p>
          <a:p>
            <a:r>
              <a:rPr lang="sk-SK" sz="2400" dirty="0"/>
              <a:t>Indicators - expected participation of 80% women (confirmed in previous project).</a:t>
            </a:r>
          </a:p>
          <a:p>
            <a:pPr marL="0" indent="0">
              <a:buNone/>
            </a:pPr>
            <a:r>
              <a:rPr lang="sk-SK" sz="2800" b="1" dirty="0"/>
              <a:t>Environment and climate change </a:t>
            </a:r>
          </a:p>
          <a:p>
            <a:pPr marL="0" indent="0">
              <a:buNone/>
            </a:pPr>
            <a:r>
              <a:rPr lang="sk-SK" sz="2400" dirty="0"/>
              <a:t>Category B: no risk, only opportunity</a:t>
            </a:r>
          </a:p>
          <a:p>
            <a:r>
              <a:rPr lang="sk-SK" sz="2400" dirty="0"/>
              <a:t>focus on improving the aspects monitored</a:t>
            </a:r>
          </a:p>
        </p:txBody>
      </p:sp>
    </p:spTree>
    <p:extLst>
      <p:ext uri="{BB962C8B-B14F-4D97-AF65-F5344CB8AC3E}">
        <p14:creationId xmlns:p14="http://schemas.microsoft.com/office/powerpoint/2010/main" val="24763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1868</Words>
  <Application>Microsoft Office PowerPoint</Application>
  <PresentationFormat>Prezentácia na obrazovke (4:3)</PresentationFormat>
  <Paragraphs>175</Paragraphs>
  <Slides>33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Arial Black</vt:lpstr>
      <vt:lpstr>Calibri</vt:lpstr>
      <vt:lpstr>Times New Roman</vt:lpstr>
      <vt:lpstr>Wingdings</vt:lpstr>
      <vt:lpstr>Office Theme</vt:lpstr>
      <vt:lpstr>Prezentácia programu PowerPoint</vt:lpstr>
      <vt:lpstr>Prezentácia programu PowerPoint</vt:lpstr>
      <vt:lpstr>Project partnership</vt:lpstr>
      <vt:lpstr>Strategic documents</vt:lpstr>
      <vt:lpstr>Baseline situation</vt:lpstr>
      <vt:lpstr>Identified needs and solutions</vt:lpstr>
      <vt:lpstr>Project logic</vt:lpstr>
      <vt:lpstr>Target groups</vt:lpstr>
      <vt:lpstr>Cross-cutting themes</vt:lpstr>
      <vt:lpstr>Intervention scheme</vt:lpstr>
      <vt:lpstr>Results and indicators</vt:lpstr>
      <vt:lpstr>Activities</vt:lpstr>
      <vt:lpstr>Activities /cont.</vt:lpstr>
      <vt:lpstr>Sustainability</vt:lpstr>
      <vt:lpstr>Risks</vt:lpstr>
      <vt:lpstr>Timetable</vt:lpstr>
      <vt:lpstr>Budget - by category</vt:lpstr>
      <vt:lpstr>Budget - by activity</vt:lpstr>
      <vt:lpstr>project progress NOV 2023</vt:lpstr>
      <vt:lpstr>project progress NOV 2023/cont.</vt:lpstr>
      <vt:lpstr>project progress NOV 2023/ cont.</vt:lpstr>
      <vt:lpstr>Prezentácia programu PowerPoint</vt:lpstr>
      <vt:lpstr>Prezentácia programu PowerPoint</vt:lpstr>
      <vt:lpstr>Prezentácia programu PowerPoint</vt:lpstr>
      <vt:lpstr>Prezentácia programu PowerPoint</vt:lpstr>
      <vt:lpstr>tables and tents for the North Hub, used for Potato Fest at Central Hub</vt:lpstr>
      <vt:lpstr>Processing equipment and heating system West Hub</vt:lpstr>
      <vt:lpstr>Prezentácia programu PowerPoint</vt:lpstr>
      <vt:lpstr>Prezentácia programu PowerPoint</vt:lpstr>
      <vt:lpstr>Prezentácia programu PowerPoint</vt:lpstr>
      <vt:lpstr>Insulation and ventilation at Eastern Hub</vt:lpstr>
      <vt:lpstr>project progress NOV 2023/ cont.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Bizik</dc:creator>
  <cp:keywords>, docId:69ACB36A5B8C61E578EA6C86D211F88F</cp:keywords>
  <cp:lastModifiedBy>SCCD SK</cp:lastModifiedBy>
  <cp:revision>83</cp:revision>
  <dcterms:created xsi:type="dcterms:W3CDTF">2016-03-31T20:34:23Z</dcterms:created>
  <dcterms:modified xsi:type="dcterms:W3CDTF">2023-12-07T08:02:59Z</dcterms:modified>
</cp:coreProperties>
</file>